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8" r:id="rId10"/>
    <p:sldId id="264" r:id="rId11"/>
    <p:sldId id="265" r:id="rId12"/>
    <p:sldId id="266" r:id="rId13"/>
    <p:sldId id="267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2192000" cy="6858000"/>
  <p:notesSz cx="6858000" cy="9144000"/>
  <p:defaultTextStyle>
    <a:defPPr>
      <a:defRPr lang="ro-R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85237"/>
    <a:srgbClr val="F3F0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629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C9F0F5D-BCFD-47EF-916A-8547CEDFC7BE}" type="doc">
      <dgm:prSet loTypeId="urn:microsoft.com/office/officeart/2005/8/layout/hierarchy1" loCatId="hierarchy" qsTypeId="urn:microsoft.com/office/officeart/2005/8/quickstyle/simple4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8BA9371C-E7AE-463B-8FCF-E6D139FA151E}">
      <dgm:prSet/>
      <dgm:spPr/>
      <dgm:t>
        <a:bodyPr/>
        <a:lstStyle/>
        <a:p>
          <a:r>
            <a:rPr lang="ro-RO"/>
            <a:t>Un breadboard este o componentă ce permite integrarea de elemente într-un circuit fără a fi nevoie de lipire.</a:t>
          </a:r>
          <a:endParaRPr lang="en-US"/>
        </a:p>
      </dgm:t>
    </dgm:pt>
    <dgm:pt modelId="{BFEFF09D-3D06-4222-B5CA-65409FAF9C61}" type="parTrans" cxnId="{933410EB-D2B7-47DA-ADA9-14C791571689}">
      <dgm:prSet/>
      <dgm:spPr/>
      <dgm:t>
        <a:bodyPr/>
        <a:lstStyle/>
        <a:p>
          <a:endParaRPr lang="en-US"/>
        </a:p>
      </dgm:t>
    </dgm:pt>
    <dgm:pt modelId="{A7F4FFC6-CA85-44AA-ABD7-F04C5D683AF7}" type="sibTrans" cxnId="{933410EB-D2B7-47DA-ADA9-14C791571689}">
      <dgm:prSet/>
      <dgm:spPr/>
      <dgm:t>
        <a:bodyPr/>
        <a:lstStyle/>
        <a:p>
          <a:endParaRPr lang="en-US"/>
        </a:p>
      </dgm:t>
    </dgm:pt>
    <dgm:pt modelId="{627CA39C-D975-4433-BA98-620B4F43DC01}">
      <dgm:prSet/>
      <dgm:spPr/>
      <dgm:t>
        <a:bodyPr/>
        <a:lstStyle/>
        <a:p>
          <a:r>
            <a:rPr lang="ro-RO" dirty="0"/>
            <a:t>Acesta prezintă spații, conectate pe un rând de câte 5 în serie, unde introducem cablurile cu pin.</a:t>
          </a:r>
          <a:endParaRPr lang="en-US" dirty="0"/>
        </a:p>
      </dgm:t>
    </dgm:pt>
    <dgm:pt modelId="{DF98532B-A2D4-4E58-801F-D2128F3894AA}" type="parTrans" cxnId="{BAB0D418-A80F-4695-A08B-2EA5E0F8F011}">
      <dgm:prSet/>
      <dgm:spPr/>
      <dgm:t>
        <a:bodyPr/>
        <a:lstStyle/>
        <a:p>
          <a:endParaRPr lang="en-US"/>
        </a:p>
      </dgm:t>
    </dgm:pt>
    <dgm:pt modelId="{8E2615CB-1317-4E2C-99A0-3CF5C9529B0D}" type="sibTrans" cxnId="{BAB0D418-A80F-4695-A08B-2EA5E0F8F011}">
      <dgm:prSet/>
      <dgm:spPr/>
      <dgm:t>
        <a:bodyPr/>
        <a:lstStyle/>
        <a:p>
          <a:endParaRPr lang="en-US"/>
        </a:p>
      </dgm:t>
    </dgm:pt>
    <dgm:pt modelId="{3FD47CBA-5125-46D4-AF86-FBD10125ED4F}">
      <dgm:prSet/>
      <dgm:spPr/>
      <dgm:t>
        <a:bodyPr/>
        <a:lstStyle/>
        <a:p>
          <a:r>
            <a:rPr lang="ro-RO"/>
            <a:t>Spațiile sunt conectate câte 5 într-un rând (mini breadboard) prin niște bucăți metalice, vizibile dedesubt.</a:t>
          </a:r>
          <a:endParaRPr lang="en-US"/>
        </a:p>
      </dgm:t>
    </dgm:pt>
    <dgm:pt modelId="{3F8E3E96-6D2E-433D-AC6D-338AB467A8CD}" type="parTrans" cxnId="{D1A0A261-872B-467B-9859-9A6DC7A8DEC0}">
      <dgm:prSet/>
      <dgm:spPr/>
      <dgm:t>
        <a:bodyPr/>
        <a:lstStyle/>
        <a:p>
          <a:endParaRPr lang="en-US"/>
        </a:p>
      </dgm:t>
    </dgm:pt>
    <dgm:pt modelId="{B7BB8600-66DF-4AC9-B783-1E44566AED09}" type="sibTrans" cxnId="{D1A0A261-872B-467B-9859-9A6DC7A8DEC0}">
      <dgm:prSet/>
      <dgm:spPr/>
      <dgm:t>
        <a:bodyPr/>
        <a:lstStyle/>
        <a:p>
          <a:endParaRPr lang="en-US"/>
        </a:p>
      </dgm:t>
    </dgm:pt>
    <dgm:pt modelId="{CA2596A7-2807-4803-B509-78944E2754FC}" type="pres">
      <dgm:prSet presAssocID="{DC9F0F5D-BCFD-47EF-916A-8547CEDFC7B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CA54EF36-9A42-4AF7-BBE4-2924B68468CD}" type="pres">
      <dgm:prSet presAssocID="{8BA9371C-E7AE-463B-8FCF-E6D139FA151E}" presName="hierRoot1" presStyleCnt="0"/>
      <dgm:spPr/>
    </dgm:pt>
    <dgm:pt modelId="{F99B7BB7-ED73-4977-AFBB-7DFB1E801475}" type="pres">
      <dgm:prSet presAssocID="{8BA9371C-E7AE-463B-8FCF-E6D139FA151E}" presName="composite" presStyleCnt="0"/>
      <dgm:spPr/>
    </dgm:pt>
    <dgm:pt modelId="{359034AF-1C3E-4CAB-85AD-B2309310EE0A}" type="pres">
      <dgm:prSet presAssocID="{8BA9371C-E7AE-463B-8FCF-E6D139FA151E}" presName="background" presStyleLbl="node0" presStyleIdx="0" presStyleCnt="3"/>
      <dgm:spPr/>
    </dgm:pt>
    <dgm:pt modelId="{D2FCC17D-74A0-4F17-A1E6-75A190092C1F}" type="pres">
      <dgm:prSet presAssocID="{8BA9371C-E7AE-463B-8FCF-E6D139FA151E}" presName="text" presStyleLbl="fgAcc0" presStyleIdx="0" presStyleCnt="3">
        <dgm:presLayoutVars>
          <dgm:chPref val="3"/>
        </dgm:presLayoutVars>
      </dgm:prSet>
      <dgm:spPr/>
    </dgm:pt>
    <dgm:pt modelId="{A70148AB-B7A9-4AFC-BB37-C9E2F86C7F91}" type="pres">
      <dgm:prSet presAssocID="{8BA9371C-E7AE-463B-8FCF-E6D139FA151E}" presName="hierChild2" presStyleCnt="0"/>
      <dgm:spPr/>
    </dgm:pt>
    <dgm:pt modelId="{28FDBC52-0D59-4EA1-A6AB-DD75D3755A25}" type="pres">
      <dgm:prSet presAssocID="{627CA39C-D975-4433-BA98-620B4F43DC01}" presName="hierRoot1" presStyleCnt="0"/>
      <dgm:spPr/>
    </dgm:pt>
    <dgm:pt modelId="{5B3B1C9D-A306-4569-BCD8-004E4DCE716C}" type="pres">
      <dgm:prSet presAssocID="{627CA39C-D975-4433-BA98-620B4F43DC01}" presName="composite" presStyleCnt="0"/>
      <dgm:spPr/>
    </dgm:pt>
    <dgm:pt modelId="{2DA9BB4A-BCA5-4D8D-B9D6-C9F4B074E1EC}" type="pres">
      <dgm:prSet presAssocID="{627CA39C-D975-4433-BA98-620B4F43DC01}" presName="background" presStyleLbl="node0" presStyleIdx="1" presStyleCnt="3"/>
      <dgm:spPr/>
    </dgm:pt>
    <dgm:pt modelId="{5FD483AC-FFF7-4AA9-9C1E-32A311E7B180}" type="pres">
      <dgm:prSet presAssocID="{627CA39C-D975-4433-BA98-620B4F43DC01}" presName="text" presStyleLbl="fgAcc0" presStyleIdx="1" presStyleCnt="3">
        <dgm:presLayoutVars>
          <dgm:chPref val="3"/>
        </dgm:presLayoutVars>
      </dgm:prSet>
      <dgm:spPr/>
    </dgm:pt>
    <dgm:pt modelId="{CF16C924-FEB2-4947-8E7D-669487297131}" type="pres">
      <dgm:prSet presAssocID="{627CA39C-D975-4433-BA98-620B4F43DC01}" presName="hierChild2" presStyleCnt="0"/>
      <dgm:spPr/>
    </dgm:pt>
    <dgm:pt modelId="{78C0C74F-15F0-4E9D-B811-2ABF80CCDA92}" type="pres">
      <dgm:prSet presAssocID="{3FD47CBA-5125-46D4-AF86-FBD10125ED4F}" presName="hierRoot1" presStyleCnt="0"/>
      <dgm:spPr/>
    </dgm:pt>
    <dgm:pt modelId="{C3D033E2-95FB-4EE8-910F-6F48F9D394F6}" type="pres">
      <dgm:prSet presAssocID="{3FD47CBA-5125-46D4-AF86-FBD10125ED4F}" presName="composite" presStyleCnt="0"/>
      <dgm:spPr/>
    </dgm:pt>
    <dgm:pt modelId="{D0C45FCB-90FE-470C-8B89-61365C1D99AA}" type="pres">
      <dgm:prSet presAssocID="{3FD47CBA-5125-46D4-AF86-FBD10125ED4F}" presName="background" presStyleLbl="node0" presStyleIdx="2" presStyleCnt="3"/>
      <dgm:spPr/>
    </dgm:pt>
    <dgm:pt modelId="{8B671BF2-7FC3-4A6F-82BE-06EBF797B21D}" type="pres">
      <dgm:prSet presAssocID="{3FD47CBA-5125-46D4-AF86-FBD10125ED4F}" presName="text" presStyleLbl="fgAcc0" presStyleIdx="2" presStyleCnt="3">
        <dgm:presLayoutVars>
          <dgm:chPref val="3"/>
        </dgm:presLayoutVars>
      </dgm:prSet>
      <dgm:spPr/>
    </dgm:pt>
    <dgm:pt modelId="{1ED976FC-AABD-49B1-B3F4-1EE57AA8B680}" type="pres">
      <dgm:prSet presAssocID="{3FD47CBA-5125-46D4-AF86-FBD10125ED4F}" presName="hierChild2" presStyleCnt="0"/>
      <dgm:spPr/>
    </dgm:pt>
  </dgm:ptLst>
  <dgm:cxnLst>
    <dgm:cxn modelId="{BAB0D418-A80F-4695-A08B-2EA5E0F8F011}" srcId="{DC9F0F5D-BCFD-47EF-916A-8547CEDFC7BE}" destId="{627CA39C-D975-4433-BA98-620B4F43DC01}" srcOrd="1" destOrd="0" parTransId="{DF98532B-A2D4-4E58-801F-D2128F3894AA}" sibTransId="{8E2615CB-1317-4E2C-99A0-3CF5C9529B0D}"/>
    <dgm:cxn modelId="{3CE59929-4907-4CDF-ABFF-B8AECCEDDF8E}" type="presOf" srcId="{DC9F0F5D-BCFD-47EF-916A-8547CEDFC7BE}" destId="{CA2596A7-2807-4803-B509-78944E2754FC}" srcOrd="0" destOrd="0" presId="urn:microsoft.com/office/officeart/2005/8/layout/hierarchy1"/>
    <dgm:cxn modelId="{D1A0A261-872B-467B-9859-9A6DC7A8DEC0}" srcId="{DC9F0F5D-BCFD-47EF-916A-8547CEDFC7BE}" destId="{3FD47CBA-5125-46D4-AF86-FBD10125ED4F}" srcOrd="2" destOrd="0" parTransId="{3F8E3E96-6D2E-433D-AC6D-338AB467A8CD}" sibTransId="{B7BB8600-66DF-4AC9-B783-1E44566AED09}"/>
    <dgm:cxn modelId="{B6BAFE44-10E2-4F71-8CAE-540536D24A8B}" type="presOf" srcId="{627CA39C-D975-4433-BA98-620B4F43DC01}" destId="{5FD483AC-FFF7-4AA9-9C1E-32A311E7B180}" srcOrd="0" destOrd="0" presId="urn:microsoft.com/office/officeart/2005/8/layout/hierarchy1"/>
    <dgm:cxn modelId="{9340A551-89A5-451D-8237-D1FACA7B669D}" type="presOf" srcId="{3FD47CBA-5125-46D4-AF86-FBD10125ED4F}" destId="{8B671BF2-7FC3-4A6F-82BE-06EBF797B21D}" srcOrd="0" destOrd="0" presId="urn:microsoft.com/office/officeart/2005/8/layout/hierarchy1"/>
    <dgm:cxn modelId="{A98852AC-11D2-4F7B-8AF2-6BBEA005AF1B}" type="presOf" srcId="{8BA9371C-E7AE-463B-8FCF-E6D139FA151E}" destId="{D2FCC17D-74A0-4F17-A1E6-75A190092C1F}" srcOrd="0" destOrd="0" presId="urn:microsoft.com/office/officeart/2005/8/layout/hierarchy1"/>
    <dgm:cxn modelId="{933410EB-D2B7-47DA-ADA9-14C791571689}" srcId="{DC9F0F5D-BCFD-47EF-916A-8547CEDFC7BE}" destId="{8BA9371C-E7AE-463B-8FCF-E6D139FA151E}" srcOrd="0" destOrd="0" parTransId="{BFEFF09D-3D06-4222-B5CA-65409FAF9C61}" sibTransId="{A7F4FFC6-CA85-44AA-ABD7-F04C5D683AF7}"/>
    <dgm:cxn modelId="{6A0EBA6B-4F85-4B1D-ACE1-D2E0BA78A260}" type="presParOf" srcId="{CA2596A7-2807-4803-B509-78944E2754FC}" destId="{CA54EF36-9A42-4AF7-BBE4-2924B68468CD}" srcOrd="0" destOrd="0" presId="urn:microsoft.com/office/officeart/2005/8/layout/hierarchy1"/>
    <dgm:cxn modelId="{86F41582-4AAA-4BFF-9FEC-8F7EEA69DD15}" type="presParOf" srcId="{CA54EF36-9A42-4AF7-BBE4-2924B68468CD}" destId="{F99B7BB7-ED73-4977-AFBB-7DFB1E801475}" srcOrd="0" destOrd="0" presId="urn:microsoft.com/office/officeart/2005/8/layout/hierarchy1"/>
    <dgm:cxn modelId="{034C1CEA-BA47-4B2E-AA55-2815151D34E5}" type="presParOf" srcId="{F99B7BB7-ED73-4977-AFBB-7DFB1E801475}" destId="{359034AF-1C3E-4CAB-85AD-B2309310EE0A}" srcOrd="0" destOrd="0" presId="urn:microsoft.com/office/officeart/2005/8/layout/hierarchy1"/>
    <dgm:cxn modelId="{9DEDDCBC-7F9A-4BF2-97ED-D8FBEE87B678}" type="presParOf" srcId="{F99B7BB7-ED73-4977-AFBB-7DFB1E801475}" destId="{D2FCC17D-74A0-4F17-A1E6-75A190092C1F}" srcOrd="1" destOrd="0" presId="urn:microsoft.com/office/officeart/2005/8/layout/hierarchy1"/>
    <dgm:cxn modelId="{B461AC95-2220-4A90-8B12-36575F2CD053}" type="presParOf" srcId="{CA54EF36-9A42-4AF7-BBE4-2924B68468CD}" destId="{A70148AB-B7A9-4AFC-BB37-C9E2F86C7F91}" srcOrd="1" destOrd="0" presId="urn:microsoft.com/office/officeart/2005/8/layout/hierarchy1"/>
    <dgm:cxn modelId="{5BDF7B6F-2863-445D-A2D3-ACDBE987DBDA}" type="presParOf" srcId="{CA2596A7-2807-4803-B509-78944E2754FC}" destId="{28FDBC52-0D59-4EA1-A6AB-DD75D3755A25}" srcOrd="1" destOrd="0" presId="urn:microsoft.com/office/officeart/2005/8/layout/hierarchy1"/>
    <dgm:cxn modelId="{69DAC86C-0364-4221-A429-145E38D5BF7E}" type="presParOf" srcId="{28FDBC52-0D59-4EA1-A6AB-DD75D3755A25}" destId="{5B3B1C9D-A306-4569-BCD8-004E4DCE716C}" srcOrd="0" destOrd="0" presId="urn:microsoft.com/office/officeart/2005/8/layout/hierarchy1"/>
    <dgm:cxn modelId="{2619AA65-72A8-4E72-8F27-9700B29361B4}" type="presParOf" srcId="{5B3B1C9D-A306-4569-BCD8-004E4DCE716C}" destId="{2DA9BB4A-BCA5-4D8D-B9D6-C9F4B074E1EC}" srcOrd="0" destOrd="0" presId="urn:microsoft.com/office/officeart/2005/8/layout/hierarchy1"/>
    <dgm:cxn modelId="{C5CCCA51-7E67-40D5-BC40-BCF4146F1401}" type="presParOf" srcId="{5B3B1C9D-A306-4569-BCD8-004E4DCE716C}" destId="{5FD483AC-FFF7-4AA9-9C1E-32A311E7B180}" srcOrd="1" destOrd="0" presId="urn:microsoft.com/office/officeart/2005/8/layout/hierarchy1"/>
    <dgm:cxn modelId="{C826BF02-C34C-4533-9AC3-3BBC957543B9}" type="presParOf" srcId="{28FDBC52-0D59-4EA1-A6AB-DD75D3755A25}" destId="{CF16C924-FEB2-4947-8E7D-669487297131}" srcOrd="1" destOrd="0" presId="urn:microsoft.com/office/officeart/2005/8/layout/hierarchy1"/>
    <dgm:cxn modelId="{809080EF-AB08-451D-A8D5-E73B85EF2CD9}" type="presParOf" srcId="{CA2596A7-2807-4803-B509-78944E2754FC}" destId="{78C0C74F-15F0-4E9D-B811-2ABF80CCDA92}" srcOrd="2" destOrd="0" presId="urn:microsoft.com/office/officeart/2005/8/layout/hierarchy1"/>
    <dgm:cxn modelId="{5A4D528F-4B39-408D-8923-6E9D5AD817DB}" type="presParOf" srcId="{78C0C74F-15F0-4E9D-B811-2ABF80CCDA92}" destId="{C3D033E2-95FB-4EE8-910F-6F48F9D394F6}" srcOrd="0" destOrd="0" presId="urn:microsoft.com/office/officeart/2005/8/layout/hierarchy1"/>
    <dgm:cxn modelId="{D51107EA-23E8-43AE-931D-A40A782AB282}" type="presParOf" srcId="{C3D033E2-95FB-4EE8-910F-6F48F9D394F6}" destId="{D0C45FCB-90FE-470C-8B89-61365C1D99AA}" srcOrd="0" destOrd="0" presId="urn:microsoft.com/office/officeart/2005/8/layout/hierarchy1"/>
    <dgm:cxn modelId="{C1FB26C5-12DD-47C9-B5B3-19AA9226044D}" type="presParOf" srcId="{C3D033E2-95FB-4EE8-910F-6F48F9D394F6}" destId="{8B671BF2-7FC3-4A6F-82BE-06EBF797B21D}" srcOrd="1" destOrd="0" presId="urn:microsoft.com/office/officeart/2005/8/layout/hierarchy1"/>
    <dgm:cxn modelId="{AE11D332-F5AA-4424-B5EC-005F4C383080}" type="presParOf" srcId="{78C0C74F-15F0-4E9D-B811-2ABF80CCDA92}" destId="{1ED976FC-AABD-49B1-B3F4-1EE57AA8B680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3D0EEF8-7A98-406C-B44A-2C50DF850503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D6A6DB4D-DCD1-4287-B1F4-BDDDC1C97E4D}">
      <dgm:prSet/>
      <dgm:spPr/>
      <dgm:t>
        <a:bodyPr/>
        <a:lstStyle/>
        <a:p>
          <a:r>
            <a:rPr lang="ro-RO" dirty="0"/>
            <a:t>LED-</a:t>
          </a:r>
          <a:r>
            <a:rPr lang="ro-RO" dirty="0" err="1"/>
            <a:t>ul</a:t>
          </a:r>
          <a:r>
            <a:rPr lang="ro-RO" dirty="0"/>
            <a:t> este un dispozitiv care emite lumină la alimentarea cu curent electric.</a:t>
          </a:r>
          <a:endParaRPr lang="en-US" dirty="0"/>
        </a:p>
      </dgm:t>
    </dgm:pt>
    <dgm:pt modelId="{33805920-6683-448B-B11E-ECA1B4703E2F}" type="parTrans" cxnId="{D5106DAC-6E11-406B-9D90-A6990EF3D87F}">
      <dgm:prSet/>
      <dgm:spPr/>
      <dgm:t>
        <a:bodyPr/>
        <a:lstStyle/>
        <a:p>
          <a:endParaRPr lang="en-US"/>
        </a:p>
      </dgm:t>
    </dgm:pt>
    <dgm:pt modelId="{CF08799E-8158-4729-9AEA-56CAE9D6C515}" type="sibTrans" cxnId="{D5106DAC-6E11-406B-9D90-A6990EF3D87F}">
      <dgm:prSet/>
      <dgm:spPr/>
      <dgm:t>
        <a:bodyPr/>
        <a:lstStyle/>
        <a:p>
          <a:endParaRPr lang="en-US"/>
        </a:p>
      </dgm:t>
    </dgm:pt>
    <dgm:pt modelId="{B21E7684-8B67-43D1-87BD-6BFBC95BCDC8}">
      <dgm:prSet/>
      <dgm:spPr/>
      <dgm:t>
        <a:bodyPr/>
        <a:lstStyle/>
        <a:p>
          <a:r>
            <a:rPr lang="ro-RO" dirty="0"/>
            <a:t>Termenul provine din engleză (</a:t>
          </a:r>
          <a:r>
            <a:rPr lang="ro-RO" dirty="0" err="1"/>
            <a:t>Light</a:t>
          </a:r>
          <a:r>
            <a:rPr lang="ro-RO" dirty="0"/>
            <a:t> </a:t>
          </a:r>
          <a:r>
            <a:rPr lang="ro-RO" dirty="0" err="1"/>
            <a:t>Emitting</a:t>
          </a:r>
          <a:r>
            <a:rPr lang="ro-RO" dirty="0"/>
            <a:t> Diode) și înseamnă diodă emițătoare de lumină.</a:t>
          </a:r>
          <a:endParaRPr lang="en-US" dirty="0"/>
        </a:p>
      </dgm:t>
    </dgm:pt>
    <dgm:pt modelId="{3B25EEFA-1016-48C7-9400-DDE61C1909F5}" type="parTrans" cxnId="{836C2E96-7437-4E72-BC45-EF16A1371A57}">
      <dgm:prSet/>
      <dgm:spPr/>
      <dgm:t>
        <a:bodyPr/>
        <a:lstStyle/>
        <a:p>
          <a:endParaRPr lang="en-US"/>
        </a:p>
      </dgm:t>
    </dgm:pt>
    <dgm:pt modelId="{89EE99C5-7BD7-4023-97E2-428CF48497A6}" type="sibTrans" cxnId="{836C2E96-7437-4E72-BC45-EF16A1371A57}">
      <dgm:prSet/>
      <dgm:spPr/>
      <dgm:t>
        <a:bodyPr/>
        <a:lstStyle/>
        <a:p>
          <a:endParaRPr lang="en-US"/>
        </a:p>
      </dgm:t>
    </dgm:pt>
    <dgm:pt modelId="{ADF52500-FA3D-45CC-837F-C44A1042973C}" type="pres">
      <dgm:prSet presAssocID="{63D0EEF8-7A98-406C-B44A-2C50DF850503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39ED5E4E-5478-461D-B901-E485E19C532D}" type="pres">
      <dgm:prSet presAssocID="{D6A6DB4D-DCD1-4287-B1F4-BDDDC1C97E4D}" presName="hierRoot1" presStyleCnt="0"/>
      <dgm:spPr/>
    </dgm:pt>
    <dgm:pt modelId="{2A13F408-10EA-4BBB-99F8-20BA9DEE10D2}" type="pres">
      <dgm:prSet presAssocID="{D6A6DB4D-DCD1-4287-B1F4-BDDDC1C97E4D}" presName="composite" presStyleCnt="0"/>
      <dgm:spPr/>
    </dgm:pt>
    <dgm:pt modelId="{9CF64D04-1F93-4FEF-9861-D338CCA28AA7}" type="pres">
      <dgm:prSet presAssocID="{D6A6DB4D-DCD1-4287-B1F4-BDDDC1C97E4D}" presName="background" presStyleLbl="node0" presStyleIdx="0" presStyleCnt="2"/>
      <dgm:spPr>
        <a:solidFill>
          <a:srgbClr val="E85237"/>
        </a:solidFill>
      </dgm:spPr>
    </dgm:pt>
    <dgm:pt modelId="{A02FB59E-36FA-46C7-A38B-29C6656F03F6}" type="pres">
      <dgm:prSet presAssocID="{D6A6DB4D-DCD1-4287-B1F4-BDDDC1C97E4D}" presName="text" presStyleLbl="fgAcc0" presStyleIdx="0" presStyleCnt="2">
        <dgm:presLayoutVars>
          <dgm:chPref val="3"/>
        </dgm:presLayoutVars>
      </dgm:prSet>
      <dgm:spPr/>
    </dgm:pt>
    <dgm:pt modelId="{010632B5-E840-4935-A0E7-17E9475BE8A9}" type="pres">
      <dgm:prSet presAssocID="{D6A6DB4D-DCD1-4287-B1F4-BDDDC1C97E4D}" presName="hierChild2" presStyleCnt="0"/>
      <dgm:spPr/>
    </dgm:pt>
    <dgm:pt modelId="{ACE63892-A690-493C-9A3B-6A3C764FEB65}" type="pres">
      <dgm:prSet presAssocID="{B21E7684-8B67-43D1-87BD-6BFBC95BCDC8}" presName="hierRoot1" presStyleCnt="0"/>
      <dgm:spPr/>
    </dgm:pt>
    <dgm:pt modelId="{C1766BCA-DCB7-4021-BF6E-F2CB2CCA7229}" type="pres">
      <dgm:prSet presAssocID="{B21E7684-8B67-43D1-87BD-6BFBC95BCDC8}" presName="composite" presStyleCnt="0"/>
      <dgm:spPr/>
    </dgm:pt>
    <dgm:pt modelId="{E6943ED9-011A-42DD-83C0-BB64703424F6}" type="pres">
      <dgm:prSet presAssocID="{B21E7684-8B67-43D1-87BD-6BFBC95BCDC8}" presName="background" presStyleLbl="node0" presStyleIdx="1" presStyleCnt="2"/>
      <dgm:spPr>
        <a:solidFill>
          <a:srgbClr val="E85237"/>
        </a:solidFill>
      </dgm:spPr>
    </dgm:pt>
    <dgm:pt modelId="{8D078C97-96BE-4FBF-AFB0-C36DD6F26E84}" type="pres">
      <dgm:prSet presAssocID="{B21E7684-8B67-43D1-87BD-6BFBC95BCDC8}" presName="text" presStyleLbl="fgAcc0" presStyleIdx="1" presStyleCnt="2">
        <dgm:presLayoutVars>
          <dgm:chPref val="3"/>
        </dgm:presLayoutVars>
      </dgm:prSet>
      <dgm:spPr/>
    </dgm:pt>
    <dgm:pt modelId="{E0CC1742-64C1-44BF-9D1C-6DFCCC84564B}" type="pres">
      <dgm:prSet presAssocID="{B21E7684-8B67-43D1-87BD-6BFBC95BCDC8}" presName="hierChild2" presStyleCnt="0"/>
      <dgm:spPr/>
    </dgm:pt>
  </dgm:ptLst>
  <dgm:cxnLst>
    <dgm:cxn modelId="{EA460D2D-6071-401D-9DF4-95A0D4ADB90F}" type="presOf" srcId="{63D0EEF8-7A98-406C-B44A-2C50DF850503}" destId="{ADF52500-FA3D-45CC-837F-C44A1042973C}" srcOrd="0" destOrd="0" presId="urn:microsoft.com/office/officeart/2005/8/layout/hierarchy1"/>
    <dgm:cxn modelId="{6BFAA38A-DEE6-4007-A503-6B9153D9081C}" type="presOf" srcId="{D6A6DB4D-DCD1-4287-B1F4-BDDDC1C97E4D}" destId="{A02FB59E-36FA-46C7-A38B-29C6656F03F6}" srcOrd="0" destOrd="0" presId="urn:microsoft.com/office/officeart/2005/8/layout/hierarchy1"/>
    <dgm:cxn modelId="{836C2E96-7437-4E72-BC45-EF16A1371A57}" srcId="{63D0EEF8-7A98-406C-B44A-2C50DF850503}" destId="{B21E7684-8B67-43D1-87BD-6BFBC95BCDC8}" srcOrd="1" destOrd="0" parTransId="{3B25EEFA-1016-48C7-9400-DDE61C1909F5}" sibTransId="{89EE99C5-7BD7-4023-97E2-428CF48497A6}"/>
    <dgm:cxn modelId="{FACE909D-5131-493B-9A88-9B8CA474992F}" type="presOf" srcId="{B21E7684-8B67-43D1-87BD-6BFBC95BCDC8}" destId="{8D078C97-96BE-4FBF-AFB0-C36DD6F26E84}" srcOrd="0" destOrd="0" presId="urn:microsoft.com/office/officeart/2005/8/layout/hierarchy1"/>
    <dgm:cxn modelId="{D5106DAC-6E11-406B-9D90-A6990EF3D87F}" srcId="{63D0EEF8-7A98-406C-B44A-2C50DF850503}" destId="{D6A6DB4D-DCD1-4287-B1F4-BDDDC1C97E4D}" srcOrd="0" destOrd="0" parTransId="{33805920-6683-448B-B11E-ECA1B4703E2F}" sibTransId="{CF08799E-8158-4729-9AEA-56CAE9D6C515}"/>
    <dgm:cxn modelId="{4E9AB730-B082-415A-96E9-11410BA64DAB}" type="presParOf" srcId="{ADF52500-FA3D-45CC-837F-C44A1042973C}" destId="{39ED5E4E-5478-461D-B901-E485E19C532D}" srcOrd="0" destOrd="0" presId="urn:microsoft.com/office/officeart/2005/8/layout/hierarchy1"/>
    <dgm:cxn modelId="{7B959F01-EA20-4A71-9C9C-82BEF2B2C3AA}" type="presParOf" srcId="{39ED5E4E-5478-461D-B901-E485E19C532D}" destId="{2A13F408-10EA-4BBB-99F8-20BA9DEE10D2}" srcOrd="0" destOrd="0" presId="urn:microsoft.com/office/officeart/2005/8/layout/hierarchy1"/>
    <dgm:cxn modelId="{7B17C46C-040C-4FE3-871E-98C4768D0D01}" type="presParOf" srcId="{2A13F408-10EA-4BBB-99F8-20BA9DEE10D2}" destId="{9CF64D04-1F93-4FEF-9861-D338CCA28AA7}" srcOrd="0" destOrd="0" presId="urn:microsoft.com/office/officeart/2005/8/layout/hierarchy1"/>
    <dgm:cxn modelId="{44E1C6F7-D7E8-4C63-B20A-C2C0851B548B}" type="presParOf" srcId="{2A13F408-10EA-4BBB-99F8-20BA9DEE10D2}" destId="{A02FB59E-36FA-46C7-A38B-29C6656F03F6}" srcOrd="1" destOrd="0" presId="urn:microsoft.com/office/officeart/2005/8/layout/hierarchy1"/>
    <dgm:cxn modelId="{F36C0B78-7B93-4E39-8202-5F56B86FCF14}" type="presParOf" srcId="{39ED5E4E-5478-461D-B901-E485E19C532D}" destId="{010632B5-E840-4935-A0E7-17E9475BE8A9}" srcOrd="1" destOrd="0" presId="urn:microsoft.com/office/officeart/2005/8/layout/hierarchy1"/>
    <dgm:cxn modelId="{542FE46E-12A5-4607-B6FE-94EA41F856B2}" type="presParOf" srcId="{ADF52500-FA3D-45CC-837F-C44A1042973C}" destId="{ACE63892-A690-493C-9A3B-6A3C764FEB65}" srcOrd="1" destOrd="0" presId="urn:microsoft.com/office/officeart/2005/8/layout/hierarchy1"/>
    <dgm:cxn modelId="{0217D819-DDFB-4B0F-A921-801A1E55463F}" type="presParOf" srcId="{ACE63892-A690-493C-9A3B-6A3C764FEB65}" destId="{C1766BCA-DCB7-4021-BF6E-F2CB2CCA7229}" srcOrd="0" destOrd="0" presId="urn:microsoft.com/office/officeart/2005/8/layout/hierarchy1"/>
    <dgm:cxn modelId="{258E5186-247F-46DB-BF50-8836A1249062}" type="presParOf" srcId="{C1766BCA-DCB7-4021-BF6E-F2CB2CCA7229}" destId="{E6943ED9-011A-42DD-83C0-BB64703424F6}" srcOrd="0" destOrd="0" presId="urn:microsoft.com/office/officeart/2005/8/layout/hierarchy1"/>
    <dgm:cxn modelId="{3809AB49-00C3-4773-8C61-89CFEB39D017}" type="presParOf" srcId="{C1766BCA-DCB7-4021-BF6E-F2CB2CCA7229}" destId="{8D078C97-96BE-4FBF-AFB0-C36DD6F26E84}" srcOrd="1" destOrd="0" presId="urn:microsoft.com/office/officeart/2005/8/layout/hierarchy1"/>
    <dgm:cxn modelId="{39596412-14B9-4F06-B478-7461D30AB132}" type="presParOf" srcId="{ACE63892-A690-493C-9A3B-6A3C764FEB65}" destId="{E0CC1742-64C1-44BF-9D1C-6DFCCC84564B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9034AF-1C3E-4CAB-85AD-B2309310EE0A}">
      <dsp:nvSpPr>
        <dsp:cNvPr id="0" name=""/>
        <dsp:cNvSpPr/>
      </dsp:nvSpPr>
      <dsp:spPr>
        <a:xfrm>
          <a:off x="0" y="1297112"/>
          <a:ext cx="2087340" cy="132546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2FCC17D-74A0-4F17-A1E6-75A190092C1F}">
      <dsp:nvSpPr>
        <dsp:cNvPr id="0" name=""/>
        <dsp:cNvSpPr/>
      </dsp:nvSpPr>
      <dsp:spPr>
        <a:xfrm>
          <a:off x="231926" y="1517442"/>
          <a:ext cx="2087340" cy="1325461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1300" kern="1200"/>
            <a:t>Un breadboard este o componentă ce permite integrarea de elemente într-un circuit fără a fi nevoie de lipire.</a:t>
          </a:r>
          <a:endParaRPr lang="en-US" sz="1300" kern="1200"/>
        </a:p>
      </dsp:txBody>
      <dsp:txXfrm>
        <a:off x="270747" y="1556263"/>
        <a:ext cx="2009698" cy="1247819"/>
      </dsp:txXfrm>
    </dsp:sp>
    <dsp:sp modelId="{2DA9BB4A-BCA5-4D8D-B9D6-C9F4B074E1EC}">
      <dsp:nvSpPr>
        <dsp:cNvPr id="0" name=""/>
        <dsp:cNvSpPr/>
      </dsp:nvSpPr>
      <dsp:spPr>
        <a:xfrm>
          <a:off x="2551194" y="1297112"/>
          <a:ext cx="2087340" cy="132546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FD483AC-FFF7-4AA9-9C1E-32A311E7B180}">
      <dsp:nvSpPr>
        <dsp:cNvPr id="0" name=""/>
        <dsp:cNvSpPr/>
      </dsp:nvSpPr>
      <dsp:spPr>
        <a:xfrm>
          <a:off x="2783121" y="1517442"/>
          <a:ext cx="2087340" cy="1325461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1300" kern="1200" dirty="0"/>
            <a:t>Acesta prezintă spații, conectate pe un rând de câte 5 în serie, unde introducem cablurile cu pin.</a:t>
          </a:r>
          <a:endParaRPr lang="en-US" sz="1300" kern="1200" dirty="0"/>
        </a:p>
      </dsp:txBody>
      <dsp:txXfrm>
        <a:off x="2821942" y="1556263"/>
        <a:ext cx="2009698" cy="1247819"/>
      </dsp:txXfrm>
    </dsp:sp>
    <dsp:sp modelId="{D0C45FCB-90FE-470C-8B89-61365C1D99AA}">
      <dsp:nvSpPr>
        <dsp:cNvPr id="0" name=""/>
        <dsp:cNvSpPr/>
      </dsp:nvSpPr>
      <dsp:spPr>
        <a:xfrm>
          <a:off x="5102388" y="1297112"/>
          <a:ext cx="2087340" cy="1325461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B671BF2-7FC3-4A6F-82BE-06EBF797B21D}">
      <dsp:nvSpPr>
        <dsp:cNvPr id="0" name=""/>
        <dsp:cNvSpPr/>
      </dsp:nvSpPr>
      <dsp:spPr>
        <a:xfrm>
          <a:off x="5334315" y="1517442"/>
          <a:ext cx="2087340" cy="1325461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1300" kern="1200"/>
            <a:t>Spațiile sunt conectate câte 5 într-un rând (mini breadboard) prin niște bucăți metalice, vizibile dedesubt.</a:t>
          </a:r>
          <a:endParaRPr lang="en-US" sz="1300" kern="1200"/>
        </a:p>
      </dsp:txBody>
      <dsp:txXfrm>
        <a:off x="5373136" y="1556263"/>
        <a:ext cx="2009698" cy="124781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CF64D04-1F93-4FEF-9861-D338CCA28AA7}">
      <dsp:nvSpPr>
        <dsp:cNvPr id="0" name=""/>
        <dsp:cNvSpPr/>
      </dsp:nvSpPr>
      <dsp:spPr>
        <a:xfrm>
          <a:off x="762" y="1386604"/>
          <a:ext cx="2675925" cy="1699212"/>
        </a:xfrm>
        <a:prstGeom prst="roundRect">
          <a:avLst>
            <a:gd name="adj" fmla="val 10000"/>
          </a:avLst>
        </a:prstGeom>
        <a:solidFill>
          <a:srgbClr val="E85237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02FB59E-36FA-46C7-A38B-29C6656F03F6}">
      <dsp:nvSpPr>
        <dsp:cNvPr id="0" name=""/>
        <dsp:cNvSpPr/>
      </dsp:nvSpPr>
      <dsp:spPr>
        <a:xfrm>
          <a:off x="298087" y="1669062"/>
          <a:ext cx="2675925" cy="169921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1900" kern="1200" dirty="0"/>
            <a:t>LED-</a:t>
          </a:r>
          <a:r>
            <a:rPr lang="ro-RO" sz="1900" kern="1200" dirty="0" err="1"/>
            <a:t>ul</a:t>
          </a:r>
          <a:r>
            <a:rPr lang="ro-RO" sz="1900" kern="1200" dirty="0"/>
            <a:t> este un dispozitiv care emite lumină la alimentarea cu curent electric.</a:t>
          </a:r>
          <a:endParaRPr lang="en-US" sz="1900" kern="1200" dirty="0"/>
        </a:p>
      </dsp:txBody>
      <dsp:txXfrm>
        <a:off x="347855" y="1718830"/>
        <a:ext cx="2576389" cy="1599676"/>
      </dsp:txXfrm>
    </dsp:sp>
    <dsp:sp modelId="{E6943ED9-011A-42DD-83C0-BB64703424F6}">
      <dsp:nvSpPr>
        <dsp:cNvPr id="0" name=""/>
        <dsp:cNvSpPr/>
      </dsp:nvSpPr>
      <dsp:spPr>
        <a:xfrm>
          <a:off x="3271338" y="1386604"/>
          <a:ext cx="2675925" cy="1699212"/>
        </a:xfrm>
        <a:prstGeom prst="roundRect">
          <a:avLst>
            <a:gd name="adj" fmla="val 10000"/>
          </a:avLst>
        </a:prstGeom>
        <a:solidFill>
          <a:srgbClr val="E85237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D078C97-96BE-4FBF-AFB0-C36DD6F26E84}">
      <dsp:nvSpPr>
        <dsp:cNvPr id="0" name=""/>
        <dsp:cNvSpPr/>
      </dsp:nvSpPr>
      <dsp:spPr>
        <a:xfrm>
          <a:off x="3568663" y="1669062"/>
          <a:ext cx="2675925" cy="1699212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1900" kern="1200" dirty="0"/>
            <a:t>Termenul provine din engleză (</a:t>
          </a:r>
          <a:r>
            <a:rPr lang="ro-RO" sz="1900" kern="1200" dirty="0" err="1"/>
            <a:t>Light</a:t>
          </a:r>
          <a:r>
            <a:rPr lang="ro-RO" sz="1900" kern="1200" dirty="0"/>
            <a:t> </a:t>
          </a:r>
          <a:r>
            <a:rPr lang="ro-RO" sz="1900" kern="1200" dirty="0" err="1"/>
            <a:t>Emitting</a:t>
          </a:r>
          <a:r>
            <a:rPr lang="ro-RO" sz="1900" kern="1200" dirty="0"/>
            <a:t> Diode) și înseamnă diodă emițătoare de lumină.</a:t>
          </a:r>
          <a:endParaRPr lang="en-US" sz="1900" kern="1200" dirty="0"/>
        </a:p>
      </dsp:txBody>
      <dsp:txXfrm>
        <a:off x="3618431" y="1718830"/>
        <a:ext cx="2576389" cy="159967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sv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 title="Page Number Shape">
            <a:extLst>
              <a:ext uri="{FF2B5EF4-FFF2-40B4-BE49-F238E27FC236}">
                <a16:creationId xmlns:a16="http://schemas.microsoft.com/office/drawing/2014/main" id="{DD4C4B28-6B4B-4445-8535-F516D74E4AA9}"/>
              </a:ext>
            </a:extLst>
          </p:cNvPr>
          <p:cNvSpPr/>
          <p:nvPr/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12" name="Straight Connector 11" title="Verticle Rule Line">
            <a:extLst>
              <a:ext uri="{FF2B5EF4-FFF2-40B4-BE49-F238E27FC236}">
                <a16:creationId xmlns:a16="http://schemas.microsoft.com/office/drawing/2014/main" id="{0CB1C732-7193-4253-8746-850D090A6B4E}"/>
              </a:ext>
            </a:extLst>
          </p:cNvPr>
          <p:cNvCxnSpPr>
            <a:cxnSpLocks/>
          </p:cNvCxnSpPr>
          <p:nvPr/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03AA199-952B-427F-A5BE-B97D25FD07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8992" y="1143000"/>
            <a:ext cx="6720840" cy="3730752"/>
          </a:xfrm>
        </p:spPr>
        <p:txBody>
          <a:bodyPr anchor="t">
            <a:normAutofit/>
          </a:bodyPr>
          <a:lstStyle>
            <a:lvl1pPr algn="l">
              <a:defRPr sz="7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1AA393-A876-475F-A05B-1CCAB6C1F0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8992" y="5010912"/>
            <a:ext cx="6720840" cy="704088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395621-D631-4F31-AEEF-C8574E50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86356" y="6007608"/>
            <a:ext cx="3143643" cy="365125"/>
          </a:xfrm>
        </p:spPr>
        <p:txBody>
          <a:bodyPr/>
          <a:lstStyle/>
          <a:p>
            <a:fld id="{53BEF823-48A5-43FC-BE03-E79964288B41}" type="datetimeFigureOut">
              <a:rPr lang="en-US" smtClean="0"/>
              <a:t>12/1/2024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EE125-77AD-4E23-AFB7-C5CFDEACA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78991" y="6007608"/>
            <a:ext cx="672083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569682-B530-4F52-87B9-39464A093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/>
            </a:lvl1pPr>
          </a:lstStyle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1470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59FCF-ACDF-495D-ACFA-15FCAC9EA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3786E3-AB17-427E-8EF8-7FCB671A11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33B4E9-7A16-448C-8BE6-B14941A34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12/1/2024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9212F5-5835-49FF-836F-5E3008A0E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9D492B-E5EE-4D24-A087-57D739CFA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06532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31E395-94BD-4E79-8E42-9CD4EB33CA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475542" y="758952"/>
            <a:ext cx="2954458" cy="498600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9AA8A4-66BC-4E80-ABE3-F533F82B88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58952" y="758952"/>
            <a:ext cx="7407586" cy="498600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DDA4EA6-6A1A-48ED-9D79-A438561C7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12/1/2024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049B2BA-9250-4EBF-8820-10BDA5C1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914475-55F3-4C46-BAE2-E4D93E9E3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99181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351BD-5252-4168-A69E-C6864AE29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48EEE-19C9-493B-836D-73B9E4A0BE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7FA6BFE-11ED-4FB4-9F65-508B5B0F0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12/1/2024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0F536E-BEFF-4E0D-B4EC-39DE28C67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EE02AF-6FE1-4972-BD48-A82499AD6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3766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452EE-D9FC-4E51-9BFF-141F91923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051" y="2414016"/>
            <a:ext cx="10666949" cy="3099816"/>
          </a:xfrm>
        </p:spPr>
        <p:txBody>
          <a:bodyPr anchor="t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E086C4-4949-4E7A-A182-6709496A1C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1389888"/>
            <a:ext cx="10671048" cy="822960"/>
          </a:xfrm>
        </p:spPr>
        <p:txBody>
          <a:bodyPr anchor="ctr">
            <a:normAutofit/>
          </a:bodyPr>
          <a:lstStyle>
            <a:lvl1pPr marL="0" indent="0">
              <a:buNone/>
              <a:defRPr sz="20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12BC88-6A2B-4851-9568-23A4B74D9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12/1/2024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82CFE5-65C3-4F46-9141-464545594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21B390-4E13-4481-AC02-FF126656C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51556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0E02F8-47BB-4D30-8EFE-69C9222D9E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84648" y="758952"/>
            <a:ext cx="6245352" cy="22402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844D33-6BF0-4205-A542-8537E35159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84647" y="3273551"/>
            <a:ext cx="6245351" cy="22402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D6953A83-D2BE-4015-8D64-BE93DDFE5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12/1/2024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A849E67-05F9-4033-B033-74D6B8C8E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FAAC6AA-CFFB-438F-9327-DDB023E2E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A4960CB-ABA7-4442-AB15-FE444F23C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486719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348291-9C7D-407E-8D07-FA3A323EA9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4648" y="758952"/>
            <a:ext cx="6245352" cy="548640"/>
          </a:xfrm>
        </p:spPr>
        <p:txBody>
          <a:bodyPr anchor="b"/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A192D2-8BA6-4A4D-814D-AD37A2A10A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90323" y="1377198"/>
            <a:ext cx="6239675" cy="182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6FD4BC-C948-41C4-BA24-5D26147E1C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84647" y="3319548"/>
            <a:ext cx="6245351" cy="548640"/>
          </a:xfrm>
        </p:spPr>
        <p:txBody>
          <a:bodyPr anchor="b"/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2E359C-F73D-4F1B-9F9A-6D62856710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84646" y="3932372"/>
            <a:ext cx="6245352" cy="182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76B63AE-38FF-40DD-A543-32DD98E6B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C686C0EB-E082-4BAB-99E8-B42F3C28B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12/1/2024</a:t>
            </a:fld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B3CB0152-BA1F-48C7-A66F-3ADB51C94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BD1C21B3-5CF6-415F-8295-EED3DF5CB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72158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470D5-4EB9-4410-A8AE-6D85F1923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887FB59-BA77-4864-B9E8-994851250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12/1/2024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6F0BC0B-BA67-455B-B567-1473DF062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CF0BCF3-6FB5-4529-AA6A-A31467351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36284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F1315B-6865-4A5A-91C1-B75339038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12/1/2024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536720-08C7-43DE-8EB5-CAB52D0E9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2477AF-B012-491C-AE42-22DE1203B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08441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D183AC-72A9-43F5-A1B3-1D7A6A4C7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758951"/>
            <a:ext cx="6245352" cy="475488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045592-52ED-4270-ACBB-BCC528DAC4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8953" y="3815080"/>
            <a:ext cx="3831336" cy="1698752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99A93518-F9B5-418F-9883-BEF8359B0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12/1/2024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27B9FFE7-C4AB-425B-9B56-E412C7221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9231052-EBA8-4781-B28A-2FEA8BE52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DBF9E7-F686-4FA1-9BA5-69BDD014B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293017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73694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16CF06-B27C-4DC4-981D-38E31997BD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758951"/>
            <a:ext cx="6245352" cy="475488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976E66-2CB3-4F47-97F6-077C428183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8952" y="3794760"/>
            <a:ext cx="3831336" cy="1719072"/>
          </a:xfrm>
        </p:spPr>
        <p:txBody>
          <a:bodyPr>
            <a:normAutofit/>
          </a:bodyPr>
          <a:lstStyle>
            <a:lvl1pPr marL="0" indent="0">
              <a:buNone/>
              <a:defRPr sz="20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71414C9F-CBBD-4D5E-A831-BC0CDFEBC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12/1/2024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F58DC0C8-B580-442D-8DAC-4F0F869B1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1B0D29E8-DFEE-49AB-83AF-85FF25252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EAAF1B-6B6E-4D37-8F57-E403C6371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29260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01620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 title="Page Number Shape">
            <a:extLst>
              <a:ext uri="{FF2B5EF4-FFF2-40B4-BE49-F238E27FC236}">
                <a16:creationId xmlns:a16="http://schemas.microsoft.com/office/drawing/2014/main" id="{72411438-92A5-42B0-9C54-EA4FB32ACB5E}"/>
              </a:ext>
            </a:extLst>
          </p:cNvPr>
          <p:cNvSpPr/>
          <p:nvPr/>
        </p:nvSpPr>
        <p:spPr bwMode="auto">
          <a:xfrm>
            <a:off x="11784011" y="5778801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56E4D8-47B6-4DEC-BD29-B3B6ED4CC7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47548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5D4C-4873-4052-A294-99CCB9421C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4648" y="758952"/>
            <a:ext cx="6245352" cy="47548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D62B3-3490-46B4-A10E-33FCE4A1FB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16952" y="6007608"/>
            <a:ext cx="38130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r"/>
            <a:fld id="{53BEF823-48A5-43FC-BE03-E79964288B41}" type="datetimeFigureOut">
              <a:rPr lang="en-US" smtClean="0"/>
              <a:pPr algn="r"/>
              <a:t>12/1/2024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424CB1-7D5F-4F52-9F99-7068F5819E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8952" y="6007608"/>
            <a:ext cx="38313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1F9CC9-1431-4569-B2F1-D048149553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86616" y="6007608"/>
            <a:ext cx="411480" cy="365125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900" b="1">
                <a:solidFill>
                  <a:schemeClr val="bg1"/>
                </a:solidFill>
              </a:defRPr>
            </a:lvl1pPr>
          </a:lstStyle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5674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i="1" kern="1200" spc="1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182880" indent="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None/>
        <a:defRPr sz="18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82880" indent="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None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beiOFpRrXUM" TargetMode="External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wl0w9PQX0UM?feature=oembed" TargetMode="External"/><Relationship Id="rId5" Type="http://schemas.openxmlformats.org/officeDocument/2006/relationships/image" Target="../media/image9.jpeg"/><Relationship Id="rId4" Type="http://schemas.openxmlformats.org/officeDocument/2006/relationships/hyperlink" Target="https://drive.google.com/file/d/1QaCxulSDhnbBCYFiDAmZUO4QxsQHza4O/view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e5Y1uRc0l6o?feature=oembed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U51a6zJ8HSc?feature=oembed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inUg54f3HjI?feature=oembed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llaboutcircuits.com/textbook/reference/chpt-2/resistor-color-codes/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15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rduino.cc/en/software" TargetMode="External"/><Relationship Id="rId2" Type="http://schemas.openxmlformats.org/officeDocument/2006/relationships/slideLayout" Target="../slideLayouts/slideLayout4.xml"/><Relationship Id="rId1" Type="http://schemas.openxmlformats.org/officeDocument/2006/relationships/video" Target="https://www.youtube.com/embed/ZtlZDTxKsxQ?feature=oembed" TargetMode="External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CUdude/MiniCore?tab=readme-ov-file#how-to-install" TargetMode="External"/><Relationship Id="rId2" Type="http://schemas.openxmlformats.org/officeDocument/2006/relationships/slideLayout" Target="../slideLayouts/slideLayout4.xml"/><Relationship Id="rId1" Type="http://schemas.openxmlformats.org/officeDocument/2006/relationships/video" Target="https://www.youtube.com/embed/asxaS9EI4ug?feature=oembed" TargetMode="External"/><Relationship Id="rId4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slideLayout" Target="../slideLayouts/slideLayout4.xml"/><Relationship Id="rId1" Type="http://schemas.openxmlformats.org/officeDocument/2006/relationships/video" Target="https://www.youtube.com/embed/nqZaeaQM3tg?feature=oembed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slideLayout" Target="../slideLayouts/slideLayout4.xml"/><Relationship Id="rId1" Type="http://schemas.openxmlformats.org/officeDocument/2006/relationships/video" Target="https://www.youtube.com/embed/Q_P140z8X4A?feature=oembed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B53C03-72AE-57CB-CD78-5FF54373AD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8991" y="893935"/>
            <a:ext cx="5364937" cy="3339390"/>
          </a:xfrm>
        </p:spPr>
        <p:txBody>
          <a:bodyPr anchor="ctr">
            <a:normAutofit/>
          </a:bodyPr>
          <a:lstStyle/>
          <a:p>
            <a:r>
              <a:rPr lang="ro-RO" sz="6000" dirty="0"/>
              <a:t>Bazele plăcii programabile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93BD61-8FAC-96FE-9B88-83FC5BBEA4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8992" y="4876803"/>
            <a:ext cx="5364936" cy="909848"/>
          </a:xfrm>
        </p:spPr>
        <p:txBody>
          <a:bodyPr anchor="t">
            <a:normAutofit/>
          </a:bodyPr>
          <a:lstStyle/>
          <a:p>
            <a:r>
              <a:rPr lang="ro-RO" dirty="0"/>
              <a:t>Prezentare placă programabilă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3B95BE3-D5B2-4F38-9A01-17866C9FBA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140408" y="4555071"/>
            <a:ext cx="530352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Vector background of vibrant colors splashing">
            <a:extLst>
              <a:ext uri="{FF2B5EF4-FFF2-40B4-BE49-F238E27FC236}">
                <a16:creationId xmlns:a16="http://schemas.microsoft.com/office/drawing/2014/main" id="{FCFF0EB2-4E85-1AD9-7B84-CBBF3B06A9B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9760" r="18530" b="-1"/>
          <a:stretch/>
        </p:blipFill>
        <p:spPr>
          <a:xfrm>
            <a:off x="6976934" y="10"/>
            <a:ext cx="5215066" cy="6857990"/>
          </a:xfrm>
          <a:custGeom>
            <a:avLst/>
            <a:gdLst/>
            <a:ahLst/>
            <a:cxnLst/>
            <a:rect l="l" t="t" r="r" b="b"/>
            <a:pathLst>
              <a:path w="5215066" h="6858000">
                <a:moveTo>
                  <a:pt x="2017353" y="0"/>
                </a:moveTo>
                <a:lnTo>
                  <a:pt x="5215066" y="0"/>
                </a:lnTo>
                <a:lnTo>
                  <a:pt x="5215066" y="6858000"/>
                </a:lnTo>
                <a:lnTo>
                  <a:pt x="1292431" y="6858000"/>
                </a:lnTo>
                <a:lnTo>
                  <a:pt x="1012702" y="6549681"/>
                </a:lnTo>
                <a:cubicBezTo>
                  <a:pt x="380046" y="5781733"/>
                  <a:pt x="0" y="4797206"/>
                  <a:pt x="0" y="3723759"/>
                </a:cubicBezTo>
                <a:cubicBezTo>
                  <a:pt x="0" y="2190263"/>
                  <a:pt x="775604" y="838237"/>
                  <a:pt x="1955279" y="39865"/>
                </a:cubicBezTo>
                <a:close/>
              </a:path>
            </a:pathLst>
          </a:custGeom>
        </p:spPr>
      </p:pic>
      <p:sp>
        <p:nvSpPr>
          <p:cNvPr id="13" name="Freeform 6">
            <a:extLst>
              <a:ext uri="{FF2B5EF4-FFF2-40B4-BE49-F238E27FC236}">
                <a16:creationId xmlns:a16="http://schemas.microsoft.com/office/drawing/2014/main" id="{ADA271CD-3011-4A05-B4A3-80F1794684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8152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3750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 6">
            <a:extLst>
              <a:ext uri="{FF2B5EF4-FFF2-40B4-BE49-F238E27FC236}">
                <a16:creationId xmlns:a16="http://schemas.microsoft.com/office/drawing/2014/main" id="{72411438-92A5-42B0-9C54-EA4FB32ACB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78801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1113FF5-9B84-4A89-BF52-EA3C7E01AA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195596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2DD8367-671F-C93A-0556-0C1E3A0D82B8}"/>
              </a:ext>
            </a:extLst>
          </p:cNvPr>
          <p:cNvSpPr txBox="1"/>
          <p:nvPr/>
        </p:nvSpPr>
        <p:spPr>
          <a:xfrm>
            <a:off x="758952" y="420625"/>
            <a:ext cx="10667998" cy="1326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i="1" kern="1200" spc="100" baseline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Verificare port COM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63A161-297D-8DCB-145B-AC7354386D7E}"/>
              </a:ext>
            </a:extLst>
          </p:cNvPr>
          <p:cNvSpPr txBox="1"/>
          <p:nvPr/>
        </p:nvSpPr>
        <p:spPr>
          <a:xfrm>
            <a:off x="758952" y="2413169"/>
            <a:ext cx="6039340" cy="3368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82880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</a:pP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Portul COM reprezintă un canal de comunicare între calculator și microcontroller-ul plăcii programabile.</a:t>
            </a:r>
          </a:p>
          <a:p>
            <a:pPr marL="182880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</a:pPr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182880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</a:pP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În continuare ne vom asigura că portul de comunicare între placă și calculator este recunoscut. Urmărește videoclipul pentru a realiza verificarea. În cazul în care portul COM al plăcii nu este recunoscut de calculator apasă </a:t>
            </a: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  <a:hlinkClick r:id="rId3"/>
              </a:rPr>
              <a:t>aici</a:t>
            </a: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 și descarcă driver-ul necesar de la </a:t>
            </a: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  <a:hlinkClick r:id="rId4"/>
              </a:rPr>
              <a:t>acest link</a:t>
            </a: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.</a:t>
            </a:r>
          </a:p>
        </p:txBody>
      </p:sp>
      <p:pic>
        <p:nvPicPr>
          <p:cNvPr id="6" name="Online Media 5" title="Verificare port COM">
            <a:hlinkClick r:id="" action="ppaction://media"/>
            <a:extLst>
              <a:ext uri="{FF2B5EF4-FFF2-40B4-BE49-F238E27FC236}">
                <a16:creationId xmlns:a16="http://schemas.microsoft.com/office/drawing/2014/main" id="{B389C230-E18C-D52A-C65A-9D8BDF9DB00B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5"/>
          <a:stretch>
            <a:fillRect/>
          </a:stretch>
        </p:blipFill>
        <p:spPr>
          <a:xfrm>
            <a:off x="7453951" y="2975994"/>
            <a:ext cx="3973000" cy="2244745"/>
          </a:xfrm>
          <a:prstGeom prst="rect">
            <a:avLst/>
          </a:prstGeom>
        </p:spPr>
      </p:pic>
      <p:sp>
        <p:nvSpPr>
          <p:cNvPr id="28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4250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Freeform 6">
            <a:extLst>
              <a:ext uri="{FF2B5EF4-FFF2-40B4-BE49-F238E27FC236}">
                <a16:creationId xmlns:a16="http://schemas.microsoft.com/office/drawing/2014/main" id="{72411438-92A5-42B0-9C54-EA4FB32ACB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78801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 useBgFill="1">
        <p:nvSpPr>
          <p:cNvPr id="57" name="Rectangle 56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41113FF5-9B84-4A89-BF52-EA3C7E01AA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195596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2DD8367-671F-C93A-0556-0C1E3A0D82B8}"/>
              </a:ext>
            </a:extLst>
          </p:cNvPr>
          <p:cNvSpPr txBox="1"/>
          <p:nvPr/>
        </p:nvSpPr>
        <p:spPr>
          <a:xfrm>
            <a:off x="758952" y="420625"/>
            <a:ext cx="10667998" cy="1326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i="1" kern="1200" spc="100" baseline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Testare</a:t>
            </a:r>
            <a:r>
              <a:rPr lang="en-US" sz="6000" i="1" kern="1200" spc="100" baseline="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compilator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63A161-297D-8DCB-145B-AC7354386D7E}"/>
              </a:ext>
            </a:extLst>
          </p:cNvPr>
          <p:cNvSpPr txBox="1"/>
          <p:nvPr/>
        </p:nvSpPr>
        <p:spPr>
          <a:xfrm>
            <a:off x="758952" y="2413169"/>
            <a:ext cx="6039340" cy="3368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82880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</a:pP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Acum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că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am </a:t>
            </a: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reușit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să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conectăm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placa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programabilă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și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să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verificăm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portul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COM </a:t>
            </a: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vom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testa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primul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program </a:t>
            </a: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afișat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la </a:t>
            </a: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deschiderea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mediului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de </a:t>
            </a: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programare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 </a:t>
            </a: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Urmărește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în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videoclipul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din dreapta modalitatea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de </a:t>
            </a: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testare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a </a:t>
            </a: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programului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pe </a:t>
            </a: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placă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</a:t>
            </a:r>
          </a:p>
        </p:txBody>
      </p:sp>
      <p:pic>
        <p:nvPicPr>
          <p:cNvPr id="3" name="Online Media 2" title="Testare compilator">
            <a:hlinkClick r:id="" action="ppaction://media"/>
            <a:extLst>
              <a:ext uri="{FF2B5EF4-FFF2-40B4-BE49-F238E27FC236}">
                <a16:creationId xmlns:a16="http://schemas.microsoft.com/office/drawing/2014/main" id="{C445CDF6-1ABC-877D-8A83-BA133620D924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7453951" y="2975994"/>
            <a:ext cx="3973000" cy="2244745"/>
          </a:xfrm>
          <a:prstGeom prst="rect">
            <a:avLst/>
          </a:prstGeom>
        </p:spPr>
      </p:pic>
      <p:sp>
        <p:nvSpPr>
          <p:cNvPr id="61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8642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Freeform 6">
            <a:extLst>
              <a:ext uri="{FF2B5EF4-FFF2-40B4-BE49-F238E27FC236}">
                <a16:creationId xmlns:a16="http://schemas.microsoft.com/office/drawing/2014/main" id="{72411438-92A5-42B0-9C54-EA4FB32ACB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78801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 useBgFill="1">
        <p:nvSpPr>
          <p:cNvPr id="68" name="Rectangle 67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41113FF5-9B84-4A89-BF52-EA3C7E01AA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195596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2DD8367-671F-C93A-0556-0C1E3A0D82B8}"/>
              </a:ext>
            </a:extLst>
          </p:cNvPr>
          <p:cNvSpPr txBox="1"/>
          <p:nvPr/>
        </p:nvSpPr>
        <p:spPr>
          <a:xfrm>
            <a:off x="758952" y="420625"/>
            <a:ext cx="10667998" cy="1326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i="1" kern="1200" spc="100" baseline="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Program </a:t>
            </a:r>
            <a:r>
              <a:rPr lang="en-US" sz="6000" i="1" kern="1200" spc="100" baseline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aprindere</a:t>
            </a:r>
            <a:r>
              <a:rPr lang="en-US" sz="6000" i="1" kern="1200" spc="100" baseline="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LED </a:t>
            </a:r>
            <a:r>
              <a:rPr lang="en-US" sz="6000" i="1" kern="1200" spc="100" baseline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placă</a:t>
            </a:r>
            <a:endParaRPr lang="en-US" sz="6000" i="1" kern="1200" spc="100" baseline="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63A161-297D-8DCB-145B-AC7354386D7E}"/>
              </a:ext>
            </a:extLst>
          </p:cNvPr>
          <p:cNvSpPr txBox="1"/>
          <p:nvPr/>
        </p:nvSpPr>
        <p:spPr>
          <a:xfrm>
            <a:off x="758952" y="2413169"/>
            <a:ext cx="6039340" cy="3368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82880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</a:pP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Acum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că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am </a:t>
            </a: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reușit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să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testăm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compilatorul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vom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încărca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un program care </a:t>
            </a: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va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aprinde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și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stinge LED-</a:t>
            </a: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ul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D2 al </a:t>
            </a: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plăcii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 </a:t>
            </a: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Urmărește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videoclipul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cu </a:t>
            </a: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explicații.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5" name="Online Media 4" title="Program aprindere LED placă">
            <a:hlinkClick r:id="" action="ppaction://media"/>
            <a:extLst>
              <a:ext uri="{FF2B5EF4-FFF2-40B4-BE49-F238E27FC236}">
                <a16:creationId xmlns:a16="http://schemas.microsoft.com/office/drawing/2014/main" id="{110200FC-A1D3-F1EE-8FFA-E0C9F14B8F1C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7453951" y="2975994"/>
            <a:ext cx="3973000" cy="2244745"/>
          </a:xfrm>
          <a:prstGeom prst="rect">
            <a:avLst/>
          </a:prstGeom>
        </p:spPr>
      </p:pic>
      <p:sp>
        <p:nvSpPr>
          <p:cNvPr id="72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0663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Freeform 6">
            <a:extLst>
              <a:ext uri="{FF2B5EF4-FFF2-40B4-BE49-F238E27FC236}">
                <a16:creationId xmlns:a16="http://schemas.microsoft.com/office/drawing/2014/main" id="{72411438-92A5-42B0-9C54-EA4FB32ACB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78801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 useBgFill="1">
        <p:nvSpPr>
          <p:cNvPr id="68" name="Rectangle 67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41113FF5-9B84-4A89-BF52-EA3C7E01AA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195596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2DD8367-671F-C93A-0556-0C1E3A0D82B8}"/>
              </a:ext>
            </a:extLst>
          </p:cNvPr>
          <p:cNvSpPr txBox="1"/>
          <p:nvPr/>
        </p:nvSpPr>
        <p:spPr>
          <a:xfrm>
            <a:off x="758952" y="420625"/>
            <a:ext cx="10667998" cy="13268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i="1" kern="1200" spc="100" baseline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Suprascriere</a:t>
            </a:r>
            <a:r>
              <a:rPr lang="en-US" sz="6000" i="1" kern="1200" spc="100" baseline="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program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63A161-297D-8DCB-145B-AC7354386D7E}"/>
              </a:ext>
            </a:extLst>
          </p:cNvPr>
          <p:cNvSpPr txBox="1"/>
          <p:nvPr/>
        </p:nvSpPr>
        <p:spPr>
          <a:xfrm>
            <a:off x="758952" y="2413169"/>
            <a:ext cx="6039340" cy="3368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82880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</a:pP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Pentru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a </a:t>
            </a: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readuce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plăcuța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la </a:t>
            </a: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starea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inițială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vom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reîncărca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programul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de la </a:t>
            </a: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început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oferit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de </a:t>
            </a: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mediul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Arduino IDE </a:t>
            </a: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pentru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a-l </a:t>
            </a: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suprascrie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pe cel de la </a:t>
            </a: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slide-ul anterior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 </a:t>
            </a: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Urmărește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un videoclip </a:t>
            </a: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pentru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a </a:t>
            </a: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vedea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modalitatea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de </a:t>
            </a:r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suprascriere.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3" name="Online Media 2" title="Suprascriere program placă programabilă">
            <a:hlinkClick r:id="" action="ppaction://media"/>
            <a:extLst>
              <a:ext uri="{FF2B5EF4-FFF2-40B4-BE49-F238E27FC236}">
                <a16:creationId xmlns:a16="http://schemas.microsoft.com/office/drawing/2014/main" id="{8297C907-8423-9AA9-8AA9-8C74D7F93297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7453951" y="2975994"/>
            <a:ext cx="3973000" cy="2244745"/>
          </a:xfrm>
          <a:prstGeom prst="rect">
            <a:avLst/>
          </a:prstGeom>
        </p:spPr>
      </p:pic>
      <p:sp>
        <p:nvSpPr>
          <p:cNvPr id="72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1962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DD4C4B28-6B4B-4445-8535-F516D74E4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CB1C732-7193-4253-8746-850D090A6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0AA5DFF-F391-4D1C-B76E-4E130B8C9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570BDE2-3A2A-4B48-9B39-C9C6FBB0A5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36E3D5-63C7-8250-60C8-28D5118FC6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064526"/>
            <a:ext cx="9601200" cy="32004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200" dirty="0" err="1">
                <a:solidFill>
                  <a:schemeClr val="bg1">
                    <a:lumMod val="85000"/>
                    <a:lumOff val="15000"/>
                  </a:schemeClr>
                </a:solidFill>
              </a:rPr>
              <a:t>Aplicații</a:t>
            </a:r>
            <a:r>
              <a:rPr lang="en-US" sz="7200" dirty="0">
                <a:solidFill>
                  <a:schemeClr val="bg1">
                    <a:lumMod val="85000"/>
                    <a:lumOff val="15000"/>
                  </a:schemeClr>
                </a:solidFill>
              </a:rPr>
              <a:t> cu LED-</a:t>
            </a:r>
            <a:r>
              <a:rPr lang="en-US" sz="7200" dirty="0" err="1">
                <a:solidFill>
                  <a:schemeClr val="bg1">
                    <a:lumMod val="85000"/>
                    <a:lumOff val="15000"/>
                  </a:schemeClr>
                </a:solidFill>
              </a:rPr>
              <a:t>uri</a:t>
            </a:r>
            <a:r>
              <a:rPr lang="en-US" sz="7200" dirty="0">
                <a:solidFill>
                  <a:schemeClr val="bg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7200" dirty="0" err="1">
                <a:solidFill>
                  <a:schemeClr val="bg1">
                    <a:lumMod val="85000"/>
                    <a:lumOff val="15000"/>
                  </a:schemeClr>
                </a:solidFill>
              </a:rPr>
              <a:t>și</a:t>
            </a:r>
            <a:r>
              <a:rPr lang="en-US" sz="7200" dirty="0">
                <a:solidFill>
                  <a:schemeClr val="bg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7200" dirty="0" err="1">
                <a:solidFill>
                  <a:schemeClr val="bg1">
                    <a:lumMod val="85000"/>
                    <a:lumOff val="15000"/>
                  </a:schemeClr>
                </a:solidFill>
              </a:rPr>
              <a:t>placa</a:t>
            </a:r>
            <a:r>
              <a:rPr lang="en-US" sz="7200" dirty="0">
                <a:solidFill>
                  <a:schemeClr val="bg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7200" dirty="0" err="1">
                <a:solidFill>
                  <a:schemeClr val="bg1">
                    <a:lumMod val="85000"/>
                    <a:lumOff val="15000"/>
                  </a:schemeClr>
                </a:solidFill>
              </a:rPr>
              <a:t>programabilă</a:t>
            </a:r>
            <a:endParaRPr lang="en-US" sz="7200" dirty="0">
              <a:solidFill>
                <a:schemeClr val="bg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CEBD37-1A89-E502-AA63-6E60AC52BE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8992" y="4908392"/>
            <a:ext cx="9601200" cy="806608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00000"/>
              </a:lnSpc>
            </a:pPr>
            <a:endParaRPr lang="en-US" sz="2200"/>
          </a:p>
        </p:txBody>
      </p:sp>
      <p:sp>
        <p:nvSpPr>
          <p:cNvPr id="16" name="Freeform 6">
            <a:extLst>
              <a:ext uri="{FF2B5EF4-FFF2-40B4-BE49-F238E27FC236}">
                <a16:creationId xmlns:a16="http://schemas.microsoft.com/office/drawing/2014/main" id="{591326CA-698F-4F50-A3B5-4A709B6A12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4471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1113FF5-9B84-4A89-BF52-EA3C7E01AA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195596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3E87CF-0952-4C22-3387-40A6BF480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420625"/>
            <a:ext cx="10667998" cy="1326814"/>
          </a:xfrm>
        </p:spPr>
        <p:txBody>
          <a:bodyPr anchor="ctr">
            <a:normAutofit/>
          </a:bodyPr>
          <a:lstStyle/>
          <a:p>
            <a:r>
              <a:rPr lang="ro-RO">
                <a:solidFill>
                  <a:schemeClr val="bg1"/>
                </a:solidFill>
              </a:rPr>
              <a:t>Breadboard-ul	</a:t>
            </a:r>
          </a:p>
        </p:txBody>
      </p:sp>
      <p:pic>
        <p:nvPicPr>
          <p:cNvPr id="8" name="Picture 7" descr="A white board with holes&#10;&#10;Description automatically generated">
            <a:extLst>
              <a:ext uri="{FF2B5EF4-FFF2-40B4-BE49-F238E27FC236}">
                <a16:creationId xmlns:a16="http://schemas.microsoft.com/office/drawing/2014/main" id="{202772B2-528C-FEF5-5192-BABA851611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3218" y="2543225"/>
            <a:ext cx="3973000" cy="3148414"/>
          </a:xfrm>
          <a:prstGeom prst="rect">
            <a:avLst/>
          </a:prstGeom>
        </p:spPr>
      </p:pic>
      <p:sp>
        <p:nvSpPr>
          <p:cNvPr id="37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78DBA46-B1FD-3C7C-6EB7-390307ADE6C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11745434"/>
              </p:ext>
            </p:extLst>
          </p:nvPr>
        </p:nvGraphicFramePr>
        <p:xfrm>
          <a:off x="265781" y="2047424"/>
          <a:ext cx="7421656" cy="41400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61818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8D5AFD-3630-F79E-0ACA-A0DB14F34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7532" y="1063255"/>
            <a:ext cx="5312254" cy="1806727"/>
          </a:xfrm>
        </p:spPr>
        <p:txBody>
          <a:bodyPr>
            <a:normAutofit/>
          </a:bodyPr>
          <a:lstStyle/>
          <a:p>
            <a:r>
              <a:rPr lang="ro-RO" dirty="0"/>
              <a:t>Rezistorul</a:t>
            </a:r>
          </a:p>
        </p:txBody>
      </p:sp>
      <p:pic>
        <p:nvPicPr>
          <p:cNvPr id="7" name="Picture 6" descr="A blue and red object with black lines&#10;&#10;Description automatically generated with medium confidence">
            <a:extLst>
              <a:ext uri="{FF2B5EF4-FFF2-40B4-BE49-F238E27FC236}">
                <a16:creationId xmlns:a16="http://schemas.microsoft.com/office/drawing/2014/main" id="{F3B0586C-F13C-808A-2B2A-BA571041DB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36" r="6336"/>
          <a:stretch/>
        </p:blipFill>
        <p:spPr>
          <a:xfrm>
            <a:off x="1" y="10"/>
            <a:ext cx="5215066" cy="6857990"/>
          </a:xfrm>
          <a:custGeom>
            <a:avLst/>
            <a:gdLst/>
            <a:ahLst/>
            <a:cxnLst/>
            <a:rect l="l" t="t" r="r" b="b"/>
            <a:pathLst>
              <a:path w="5215066" h="6845983">
                <a:moveTo>
                  <a:pt x="0" y="0"/>
                </a:moveTo>
                <a:lnTo>
                  <a:pt x="3197713" y="0"/>
                </a:lnTo>
                <a:lnTo>
                  <a:pt x="3259787" y="39795"/>
                </a:lnTo>
                <a:cubicBezTo>
                  <a:pt x="4439462" y="836768"/>
                  <a:pt x="5215066" y="2186425"/>
                  <a:pt x="5215066" y="3717234"/>
                </a:cubicBezTo>
                <a:cubicBezTo>
                  <a:pt x="5215066" y="4788800"/>
                  <a:pt x="4835020" y="5771602"/>
                  <a:pt x="4202364" y="6538204"/>
                </a:cubicBezTo>
                <a:lnTo>
                  <a:pt x="3922635" y="6845983"/>
                </a:lnTo>
                <a:lnTo>
                  <a:pt x="0" y="6845983"/>
                </a:lnTo>
                <a:close/>
              </a:path>
            </a:pathLst>
          </a:cu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1FC086D-39EC-448D-97E7-FF232355A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986332" y="3088919"/>
            <a:ext cx="521208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5CF7B-DA7A-CCAE-BC7A-6498BEE93C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7532" y="3309582"/>
            <a:ext cx="5312254" cy="248515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ro-RO" sz="1600"/>
              <a:t>Rezistorul este componenta electrică care se opune trecerii curentului electric. Unitatea de măsură pentru rezistență se numește Ohm și se notează cu </a:t>
            </a:r>
            <a:r>
              <a:rPr lang="el-GR" sz="1600"/>
              <a:t>Ω</a:t>
            </a:r>
            <a:r>
              <a:rPr lang="ro-RO" sz="1600"/>
              <a:t> (litera grecească omega).</a:t>
            </a:r>
          </a:p>
          <a:p>
            <a:pPr>
              <a:lnSpc>
                <a:spcPct val="100000"/>
              </a:lnSpc>
            </a:pPr>
            <a:r>
              <a:rPr lang="ro-RO" sz="1600"/>
              <a:t>Acesta este alcătuit dintr-un material </a:t>
            </a:r>
            <a:r>
              <a:rPr lang="ro-RO" sz="1600" err="1"/>
              <a:t>neconductiv</a:t>
            </a:r>
            <a:r>
              <a:rPr lang="ro-RO" sz="1600"/>
              <a:t>, precum ceramica sau oxizi metalici. În jurul rezistorului se înfășoară o peliculă de carbon, prin care va trece curentul. Rezistența peliculei crește odată cu lungimea acesteia.</a:t>
            </a:r>
          </a:p>
        </p:txBody>
      </p:sp>
      <p:sp>
        <p:nvSpPr>
          <p:cNvPr id="16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0926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F1AAE4-D0BC-430F-A613-7BBAAECA0C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228599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6B5DA9-F107-D6EF-3876-183DF516D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379475"/>
            <a:ext cx="10671048" cy="1554480"/>
          </a:xfrm>
        </p:spPr>
        <p:txBody>
          <a:bodyPr anchor="ctr">
            <a:normAutofit/>
          </a:bodyPr>
          <a:lstStyle/>
          <a:p>
            <a:r>
              <a:rPr lang="ro-RO">
                <a:solidFill>
                  <a:schemeClr val="bg1"/>
                </a:solidFill>
              </a:rPr>
              <a:t>Rezistorul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DA67B-FFCB-59BA-EA72-D1496E6CA9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824" y="2607732"/>
            <a:ext cx="8412480" cy="3174357"/>
          </a:xfrm>
        </p:spPr>
        <p:txBody>
          <a:bodyPr>
            <a:normAutofit/>
          </a:bodyPr>
          <a:lstStyle/>
          <a:p>
            <a:r>
              <a:rPr lang="ro-RO" dirty="0"/>
              <a:t>Benzile de culori de pe tranzistor fac parte dintr-un cod al culorilor, din care reiese valoarea rezistenței. Detalii: </a:t>
            </a:r>
            <a:r>
              <a:rPr lang="ro-RO" dirty="0">
                <a:hlinkClick r:id="rId2"/>
              </a:rPr>
              <a:t>https://www.allaboutcircuits.com/textbook/reference/chpt-2/resistor-color-codes/</a:t>
            </a:r>
            <a:endParaRPr lang="ro-RO" dirty="0"/>
          </a:p>
          <a:p>
            <a:r>
              <a:rPr lang="ro-RO" dirty="0"/>
              <a:t>A 4-a sau a 5-a bandă reprezintă toleranța. Toleranța este diferența maximă dintre valoarea indicată a rezistenței și valoarea reală. Ea se măsoară în procente. De exemplu, o bandă de culoare auriu înseamnă o toleranță de 5%.</a:t>
            </a:r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0923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813ECD-6EC0-94B3-83AC-166B466D9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LED-</a:t>
            </a:r>
            <a:r>
              <a:rPr lang="ro-RO" dirty="0" err="1"/>
              <a:t>ul</a:t>
            </a:r>
            <a:endParaRPr lang="ro-RO" dirty="0"/>
          </a:p>
        </p:txBody>
      </p:sp>
      <p:graphicFrame>
        <p:nvGraphicFramePr>
          <p:cNvPr id="9" name="Content Placeholder 2">
            <a:extLst>
              <a:ext uri="{FF2B5EF4-FFF2-40B4-BE49-F238E27FC236}">
                <a16:creationId xmlns:a16="http://schemas.microsoft.com/office/drawing/2014/main" id="{7216C91A-7FDF-8703-825A-9DCDF802180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18544769"/>
              </p:ext>
            </p:extLst>
          </p:nvPr>
        </p:nvGraphicFramePr>
        <p:xfrm>
          <a:off x="4281932" y="1051560"/>
          <a:ext cx="6245352" cy="47548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" name="Picture 6" descr="A close-up of a pole&#10;&#10;Description automatically generated">
            <a:extLst>
              <a:ext uri="{FF2B5EF4-FFF2-40B4-BE49-F238E27FC236}">
                <a16:creationId xmlns:a16="http://schemas.microsoft.com/office/drawing/2014/main" id="{8EB1A526-2FB1-8F74-84E9-AE67DB8C8B8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4716" y="1624013"/>
            <a:ext cx="952500" cy="3609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6445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F1AAE4-D0BC-430F-A613-7BBAAECA0C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228599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D12D48-F3DC-AB0F-E908-40D314CD5B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379475"/>
            <a:ext cx="10671048" cy="1554480"/>
          </a:xfrm>
        </p:spPr>
        <p:txBody>
          <a:bodyPr anchor="ctr">
            <a:normAutofit/>
          </a:bodyPr>
          <a:lstStyle/>
          <a:p>
            <a:r>
              <a:rPr lang="ro-RO">
                <a:solidFill>
                  <a:schemeClr val="bg1"/>
                </a:solidFill>
              </a:rPr>
              <a:t>LED-ul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C392A7-6F5D-8EC6-E6A2-F54A52EACF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824" y="2607732"/>
            <a:ext cx="8412480" cy="3174357"/>
          </a:xfrm>
        </p:spPr>
        <p:txBody>
          <a:bodyPr>
            <a:normAutofit/>
          </a:bodyPr>
          <a:lstStyle/>
          <a:p>
            <a:r>
              <a:rPr lang="ro-RO" dirty="0"/>
              <a:t>„Picioarele” (terminalele) LED-ului au lungimi diferite, unul fiind mai lung decât celălalt.</a:t>
            </a:r>
          </a:p>
          <a:p>
            <a:r>
              <a:rPr lang="ro-RO" dirty="0"/>
              <a:t>Prin piciorul lung trece curentul electric în direcția plus, iar prin piciorul scurt trece în direcția minus.</a:t>
            </a:r>
          </a:p>
          <a:p>
            <a:r>
              <a:rPr lang="ro-RO" dirty="0"/>
              <a:t>Înăuntrul capsulei, este așezată pastila de semiconductor. Aceasta este o plăcuță ce conține materialul </a:t>
            </a:r>
            <a:r>
              <a:rPr lang="ro-RO" dirty="0" err="1"/>
              <a:t>semiconductiv</a:t>
            </a:r>
            <a:r>
              <a:rPr lang="ro-RO" dirty="0"/>
              <a:t> și este elementul care emite efectiv lumină.</a:t>
            </a:r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9099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1840C2-7E83-50F1-561F-2D9208BE74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1"/>
            <a:ext cx="4782039" cy="196674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700" i="1" kern="1200" spc="1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Placa programabilă Nextlab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EF97C72-3F89-4F0A-9629-01818B389C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8503" y="2954301"/>
            <a:ext cx="4754880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3E90B428-7320-3032-16F2-23E45279D4B7}"/>
              </a:ext>
            </a:extLst>
          </p:cNvPr>
          <p:cNvSpPr txBox="1"/>
          <p:nvPr/>
        </p:nvSpPr>
        <p:spPr>
          <a:xfrm>
            <a:off x="758826" y="3161684"/>
            <a:ext cx="4782166" cy="26204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182880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</a:pPr>
            <a:r>
              <a:rPr lang="ro-RO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Placa programabilă </a:t>
            </a:r>
            <a:r>
              <a:rPr lang="ro-RO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Nextlab</a:t>
            </a:r>
            <a:r>
              <a:rPr lang="ro-RO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este o placă de dezvoltare ce poate fi programată la calculator să facă anumite acțiuni cu diverse componente electronice. Ea poate să aprindă un LED sau să pornească un motoraș.</a:t>
            </a:r>
          </a:p>
        </p:txBody>
      </p:sp>
      <p:pic>
        <p:nvPicPr>
          <p:cNvPr id="5" name="Content Placeholder 4" descr="A purple electronic device with black wires&#10;&#10;Description automatically generated with medium confidence">
            <a:extLst>
              <a:ext uri="{FF2B5EF4-FFF2-40B4-BE49-F238E27FC236}">
                <a16:creationId xmlns:a16="http://schemas.microsoft.com/office/drawing/2014/main" id="{AD550E67-C787-25A1-F3EA-CCE41ACC60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466" b="89806" l="9623" r="90000">
                        <a14:foregroundMark x1="58679" y1="25243" x2="56981" y2="26942"/>
                        <a14:foregroundMark x1="87736" y1="31796" x2="86792" y2="34709"/>
                        <a14:foregroundMark x1="88491" y1="72087" x2="85849" y2="74272"/>
                        <a14:foregroundMark x1="29811" y1="79126" x2="29811" y2="81553"/>
                        <a14:foregroundMark x1="29623" y1="14563" x2="20755" y2="11165"/>
                        <a14:foregroundMark x1="20755" y1="11165" x2="30566" y2="10194"/>
                        <a14:foregroundMark x1="30566" y1="10194" x2="52075" y2="10437"/>
                        <a14:foregroundMark x1="52075" y1="10437" x2="63019" y2="10194"/>
                        <a14:foregroundMark x1="63019" y1="10194" x2="83396" y2="10437"/>
                        <a14:foregroundMark x1="83396" y1="10437" x2="89623" y2="10194"/>
                        <a14:foregroundMark x1="28679" y1="11408" x2="29057" y2="13350"/>
                        <a14:foregroundMark x1="27736" y1="10680" x2="32642" y2="12379"/>
                        <a14:foregroundMark x1="13019" y1="42718" x2="7547" y2="33010"/>
                        <a14:foregroundMark x1="7547" y1="33010" x2="14717" y2="24757"/>
                        <a14:foregroundMark x1="14717" y1="24757" x2="24717" y2="25243"/>
                        <a14:foregroundMark x1="24717" y1="25243" x2="25660" y2="37864"/>
                        <a14:foregroundMark x1="25660" y1="37864" x2="17358" y2="42718"/>
                        <a14:foregroundMark x1="17358" y1="42718" x2="8113" y2="40534"/>
                        <a14:foregroundMark x1="8113" y1="40534" x2="20000" y2="40049"/>
                        <a14:foregroundMark x1="20000" y1="40049" x2="10000" y2="38835"/>
                        <a14:foregroundMark x1="10000" y1="38835" x2="22830" y2="38592"/>
                        <a14:foregroundMark x1="22830" y1="38592" x2="10566" y2="37136"/>
                        <a14:foregroundMark x1="10566" y1="37136" x2="21698" y2="36408"/>
                        <a14:foregroundMark x1="21698" y1="36408" x2="10566" y2="35680"/>
                        <a14:foregroundMark x1="10566" y1="35680" x2="20566" y2="34709"/>
                        <a14:foregroundMark x1="20566" y1="34709" x2="9623" y2="33738"/>
                        <a14:foregroundMark x1="9623" y1="33738" x2="22642" y2="32767"/>
                        <a14:foregroundMark x1="22642" y1="32767" x2="12075" y2="31553"/>
                        <a14:foregroundMark x1="12075" y1="31553" x2="24151" y2="30825"/>
                        <a14:foregroundMark x1="24151" y1="30825" x2="14717" y2="29369"/>
                        <a14:foregroundMark x1="14717" y1="29369" x2="24528" y2="30583"/>
                        <a14:foregroundMark x1="24528" y1="30583" x2="16604" y2="39078"/>
                        <a14:foregroundMark x1="16604" y1="39078" x2="24717" y2="28883"/>
                        <a14:foregroundMark x1="24717" y1="28883" x2="15472" y2="26699"/>
                        <a14:foregroundMark x1="15472" y1="26699" x2="22642" y2="37379"/>
                        <a14:foregroundMark x1="22642" y1="37379" x2="21887" y2="38107"/>
                        <a14:foregroundMark x1="14717" y1="84951" x2="25472" y2="84709"/>
                        <a14:foregroundMark x1="25472" y1="84709" x2="34717" y2="84951"/>
                        <a14:foregroundMark x1="14340" y1="85194" x2="14340" y2="85194"/>
                        <a14:foregroundMark x1="41698" y1="54126" x2="45849" y2="54126"/>
                        <a14:foregroundMark x1="43774" y1="54126" x2="45094" y2="54126"/>
                        <a14:foregroundMark x1="45472" y1="50000" x2="45472" y2="50000"/>
                        <a14:foregroundMark x1="46226" y1="54369" x2="41509" y2="53883"/>
                        <a14:foregroundMark x1="63774" y1="84709" x2="67170" y2="84709"/>
                        <a14:foregroundMark x1="83962" y1="84709" x2="85472" y2="84709"/>
                        <a14:foregroundMark x1="87925" y1="84951" x2="87925" y2="84951"/>
                        <a14:foregroundMark x1="87736" y1="85194" x2="87736" y2="85194"/>
                        <a14:foregroundMark x1="89623" y1="9466" x2="89623" y2="33981"/>
                        <a14:foregroundMark x1="89623" y1="33981" x2="89811" y2="32039"/>
                        <a14:foregroundMark x1="63774" y1="24272" x2="64528" y2="27913"/>
                        <a14:foregroundMark x1="68113" y1="25243" x2="70000" y2="2767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1886" y="1240500"/>
            <a:ext cx="5221611" cy="4059802"/>
          </a:xfrm>
          <a:prstGeom prst="rect">
            <a:avLst/>
          </a:prstGeom>
        </p:spPr>
      </p:pic>
      <p:sp>
        <p:nvSpPr>
          <p:cNvPr id="15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391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F1AAE4-D0BC-430F-A613-7BBAAECA0C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228599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90FAFB-17F0-EAD7-1B53-8D49CFBC2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379475"/>
            <a:ext cx="10671048" cy="1554480"/>
          </a:xfrm>
        </p:spPr>
        <p:txBody>
          <a:bodyPr anchor="ctr">
            <a:normAutofit/>
          </a:bodyPr>
          <a:lstStyle/>
          <a:p>
            <a:r>
              <a:rPr lang="ro-RO">
                <a:solidFill>
                  <a:schemeClr val="bg1"/>
                </a:solidFill>
              </a:rPr>
              <a:t>Aplicații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191CCF-70FE-AB1D-8491-5D31A426B4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824" y="2607732"/>
            <a:ext cx="8412480" cy="3174357"/>
          </a:xfrm>
        </p:spPr>
        <p:txBody>
          <a:bodyPr>
            <a:normAutofit/>
          </a:bodyPr>
          <a:lstStyle/>
          <a:p>
            <a:r>
              <a:rPr lang="ro-RO" b="0" i="0" dirty="0">
                <a:effectLst/>
                <a:latin typeface="Futura"/>
              </a:rPr>
              <a:t>Circuit cu două LED-uri</a:t>
            </a:r>
          </a:p>
          <a:p>
            <a:r>
              <a:rPr lang="ro-RO" dirty="0"/>
              <a:t>Control alternativ LED-uri</a:t>
            </a:r>
            <a:endParaRPr lang="ro-RO" dirty="0">
              <a:latin typeface="Futura"/>
            </a:endParaRPr>
          </a:p>
          <a:p>
            <a:r>
              <a:rPr lang="ro-RO" dirty="0"/>
              <a:t>Monitorizare temperatură și umiditate</a:t>
            </a:r>
          </a:p>
          <a:p>
            <a:r>
              <a:rPr lang="ro-RO" dirty="0"/>
              <a:t>Monitorizare distanță</a:t>
            </a:r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5213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>
            <a:extLst>
              <a:ext uri="{FF2B5EF4-FFF2-40B4-BE49-F238E27FC236}">
                <a16:creationId xmlns:a16="http://schemas.microsoft.com/office/drawing/2014/main" id="{DD4C4B28-6B4B-4445-8535-F516D74E4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CB1C732-7193-4253-8746-850D090A6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BDABE40-A3CE-3F26-614E-6C5B8D3A5E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1" y="893935"/>
            <a:ext cx="5364937" cy="333939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600" i="1" kern="1200" spc="100" baseline="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Aplicație</a:t>
            </a:r>
            <a:r>
              <a:rPr lang="en-US" sz="5600" i="1" kern="1200" spc="10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: </a:t>
            </a:r>
            <a:r>
              <a:rPr lang="en-US" sz="5600" i="1" kern="1200" spc="100" baseline="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Monitorizare</a:t>
            </a:r>
            <a:r>
              <a:rPr lang="en-US" sz="5600" i="1" kern="1200" spc="10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5600" i="1" kern="1200" spc="100" baseline="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senzori</a:t>
            </a:r>
            <a:r>
              <a:rPr lang="en-US" sz="5600" i="1" kern="1200" spc="10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5600" i="1" kern="1200" spc="100" baseline="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și</a:t>
            </a:r>
            <a:r>
              <a:rPr lang="en-US" sz="5600" i="1" kern="1200" spc="10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 control LED-</a:t>
            </a:r>
            <a:r>
              <a:rPr lang="en-US" sz="5600" i="1" kern="1200" spc="100" baseline="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uri</a:t>
            </a:r>
            <a:endParaRPr lang="en-US" sz="5600" i="1" kern="1200" spc="100" baseline="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3B95BE3-D5B2-4F38-9A01-17866C9FBA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140408" y="4555071"/>
            <a:ext cx="530352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3AD65D1-B021-4B05-9F8F-4D82BD3BDE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76934" y="0"/>
            <a:ext cx="5215066" cy="6858000"/>
          </a:xfrm>
          <a:custGeom>
            <a:avLst/>
            <a:gdLst>
              <a:gd name="connsiteX0" fmla="*/ 0 w 5215066"/>
              <a:gd name="connsiteY0" fmla="*/ 0 h 6858000"/>
              <a:gd name="connsiteX1" fmla="*/ 3197713 w 5215066"/>
              <a:gd name="connsiteY1" fmla="*/ 0 h 6858000"/>
              <a:gd name="connsiteX2" fmla="*/ 3259787 w 5215066"/>
              <a:gd name="connsiteY2" fmla="*/ 39865 h 6858000"/>
              <a:gd name="connsiteX3" fmla="*/ 5215066 w 5215066"/>
              <a:gd name="connsiteY3" fmla="*/ 3723759 h 6858000"/>
              <a:gd name="connsiteX4" fmla="*/ 4202364 w 5215066"/>
              <a:gd name="connsiteY4" fmla="*/ 6549681 h 6858000"/>
              <a:gd name="connsiteX5" fmla="*/ 3922635 w 5215066"/>
              <a:gd name="connsiteY5" fmla="*/ 6858000 h 6858000"/>
              <a:gd name="connsiteX6" fmla="*/ 0 w 5215066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15066" h="6858000">
                <a:moveTo>
                  <a:pt x="0" y="0"/>
                </a:moveTo>
                <a:lnTo>
                  <a:pt x="3197713" y="0"/>
                </a:lnTo>
                <a:lnTo>
                  <a:pt x="3259787" y="39865"/>
                </a:lnTo>
                <a:cubicBezTo>
                  <a:pt x="4439462" y="838237"/>
                  <a:pt x="5215066" y="2190263"/>
                  <a:pt x="5215066" y="3723759"/>
                </a:cubicBezTo>
                <a:cubicBezTo>
                  <a:pt x="5215066" y="4797206"/>
                  <a:pt x="4835020" y="5781733"/>
                  <a:pt x="4202364" y="6549681"/>
                </a:cubicBezTo>
                <a:lnTo>
                  <a:pt x="392263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lumMod val="50000"/>
              <a:alpha val="1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WhatsApp Video 2024-12-01 at 19.57.50">
            <a:hlinkClick r:id="" action="ppaction://media"/>
            <a:extLst>
              <a:ext uri="{FF2B5EF4-FFF2-40B4-BE49-F238E27FC236}">
                <a16:creationId xmlns:a16="http://schemas.microsoft.com/office/drawing/2014/main" id="{A7CC0C16-62A1-244D-433E-DEA7D62BCFE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616534" y="1231401"/>
            <a:ext cx="2483285" cy="4395197"/>
          </a:xfrm>
          <a:prstGeom prst="rect">
            <a:avLst/>
          </a:prstGeom>
        </p:spPr>
      </p:pic>
      <p:sp>
        <p:nvSpPr>
          <p:cNvPr id="19" name="Freeform 6">
            <a:extLst>
              <a:ext uri="{FF2B5EF4-FFF2-40B4-BE49-F238E27FC236}">
                <a16:creationId xmlns:a16="http://schemas.microsoft.com/office/drawing/2014/main" id="{ADA271CD-3011-4A05-B4A3-80F1794684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8152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1199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6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>
            <a:extLst>
              <a:ext uri="{FF2B5EF4-FFF2-40B4-BE49-F238E27FC236}">
                <a16:creationId xmlns:a16="http://schemas.microsoft.com/office/drawing/2014/main" id="{DD4C4B28-6B4B-4445-8535-F516D74E4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CB1C732-7193-4253-8746-850D090A6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0AA5DFF-F391-4D1C-B76E-4E130B8C9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570BDE2-3A2A-4B48-9B39-C9C6FBB0A5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72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634D598-ACBC-74E8-59F1-A34CED99930F}"/>
              </a:ext>
            </a:extLst>
          </p:cNvPr>
          <p:cNvSpPr txBox="1"/>
          <p:nvPr/>
        </p:nvSpPr>
        <p:spPr>
          <a:xfrm>
            <a:off x="1078992" y="1064526"/>
            <a:ext cx="9601200" cy="32004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7200" i="1" spc="100">
                <a:solidFill>
                  <a:schemeClr val="bg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Mulțumesc!</a:t>
            </a:r>
          </a:p>
        </p:txBody>
      </p:sp>
      <p:sp>
        <p:nvSpPr>
          <p:cNvPr id="15" name="Freeform 6">
            <a:extLst>
              <a:ext uri="{FF2B5EF4-FFF2-40B4-BE49-F238E27FC236}">
                <a16:creationId xmlns:a16="http://schemas.microsoft.com/office/drawing/2014/main" id="{591326CA-698F-4F50-A3B5-4A709B6A12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732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CF1AAE4-D0BC-430F-A613-7BBAAECA0C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228599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8F166E-250D-6E06-5891-50179DFF1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379475"/>
            <a:ext cx="10671048" cy="1554480"/>
          </a:xfrm>
        </p:spPr>
        <p:txBody>
          <a:bodyPr anchor="ctr">
            <a:normAutofit/>
          </a:bodyPr>
          <a:lstStyle/>
          <a:p>
            <a:r>
              <a:rPr lang="ro-RO" dirty="0">
                <a:solidFill>
                  <a:schemeClr val="bg1"/>
                </a:solidFill>
              </a:rPr>
              <a:t>Principalele componente 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0F6094-3F81-21E8-FBB7-3521F33320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824" y="2607732"/>
            <a:ext cx="8412480" cy="3174357"/>
          </a:xfrm>
        </p:spPr>
        <p:txBody>
          <a:bodyPr>
            <a:normAutofit/>
          </a:bodyPr>
          <a:lstStyle/>
          <a:p>
            <a:r>
              <a:rPr lang="ro-RO" i="1" kern="1200" spc="100" baseline="0">
                <a:effectLst/>
                <a:latin typeface="Sitka Banner" pitchFamily="2" charset="0"/>
                <a:ea typeface="+mj-ea"/>
                <a:cs typeface="+mj-cs"/>
              </a:rPr>
              <a:t>Port USB – sursă de alimentare și pentru încărcat programul</a:t>
            </a:r>
          </a:p>
          <a:p>
            <a:r>
              <a:rPr lang="ro-RO" i="1" kern="1200" spc="100" baseline="0">
                <a:effectLst/>
                <a:latin typeface="Sitka Banner" pitchFamily="2" charset="0"/>
                <a:ea typeface="+mj-ea"/>
                <a:cs typeface="+mj-cs"/>
              </a:rPr>
              <a:t>Cip CH340 – permite comunicarea cu o interfață USB</a:t>
            </a:r>
          </a:p>
          <a:p>
            <a:r>
              <a:rPr lang="ro-RO" i="1" kern="1200" spc="100" baseline="0">
                <a:effectLst/>
                <a:latin typeface="Sitka Banner" pitchFamily="2" charset="0"/>
                <a:ea typeface="+mj-ea"/>
                <a:cs typeface="+mj-cs"/>
              </a:rPr>
              <a:t>LED-uri incorporate – precum D3 (se aprinde când placa este alimentată) sau D2 (poate fi programat să se aprindă și să se stingă)</a:t>
            </a:r>
          </a:p>
          <a:p>
            <a:r>
              <a:rPr lang="ro-RO" i="1" spc="100">
                <a:latin typeface="Sitka Banner" pitchFamily="2" charset="0"/>
                <a:ea typeface="+mj-ea"/>
                <a:cs typeface="+mj-cs"/>
              </a:rPr>
              <a:t>Buton </a:t>
            </a:r>
            <a:r>
              <a:rPr lang="ro-RO" i="1" spc="100" err="1">
                <a:latin typeface="Sitka Banner" pitchFamily="2" charset="0"/>
                <a:ea typeface="+mj-ea"/>
                <a:cs typeface="+mj-cs"/>
              </a:rPr>
              <a:t>reset</a:t>
            </a:r>
            <a:r>
              <a:rPr lang="ro-RO" i="1" spc="100">
                <a:latin typeface="Sitka Banner" pitchFamily="2" charset="0"/>
                <a:ea typeface="+mj-ea"/>
                <a:cs typeface="+mj-cs"/>
              </a:rPr>
              <a:t> – resetează plăcuța programabilă la starea inițială</a:t>
            </a:r>
          </a:p>
          <a:p>
            <a:endParaRPr lang="ro-RO"/>
          </a:p>
        </p:txBody>
      </p:sp>
      <p:sp>
        <p:nvSpPr>
          <p:cNvPr id="21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2170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E8B0BB0-FB35-3411-E42F-41D6CA298B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CF1AAE4-D0BC-430F-A613-7BBAAECA0C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228599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F32051-B44F-E2E5-FF17-41E9C7697D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379475"/>
            <a:ext cx="10671048" cy="1554480"/>
          </a:xfrm>
        </p:spPr>
        <p:txBody>
          <a:bodyPr anchor="ctr">
            <a:normAutofit/>
          </a:bodyPr>
          <a:lstStyle/>
          <a:p>
            <a:r>
              <a:rPr lang="ro-RO" dirty="0">
                <a:solidFill>
                  <a:schemeClr val="bg1"/>
                </a:solidFill>
              </a:rPr>
              <a:t>Principalele componente II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9436BF-4763-4E38-7F15-E727365552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8824" y="2607732"/>
            <a:ext cx="8412480" cy="3174357"/>
          </a:xfrm>
        </p:spPr>
        <p:txBody>
          <a:bodyPr>
            <a:normAutofit/>
          </a:bodyPr>
          <a:lstStyle/>
          <a:p>
            <a:r>
              <a:rPr lang="ro-RO" i="1" spc="100" dirty="0" err="1">
                <a:latin typeface="Sitka Banner" pitchFamily="2" charset="0"/>
                <a:ea typeface="+mj-ea"/>
                <a:cs typeface="+mj-cs"/>
              </a:rPr>
              <a:t>Microcontroller</a:t>
            </a:r>
            <a:r>
              <a:rPr lang="ro-RO" i="1" spc="100" dirty="0">
                <a:latin typeface="Sitka Banner" pitchFamily="2" charset="0"/>
                <a:ea typeface="+mj-ea"/>
                <a:cs typeface="+mj-cs"/>
              </a:rPr>
              <a:t> – „creierul” plăcuței care procesează și execută instrucțiunile primite</a:t>
            </a:r>
          </a:p>
          <a:p>
            <a:r>
              <a:rPr lang="ro-RO" i="1" spc="100" dirty="0">
                <a:latin typeface="Sitka Banner" pitchFamily="2" charset="0"/>
                <a:ea typeface="+mj-ea"/>
                <a:cs typeface="+mj-cs"/>
              </a:rPr>
              <a:t>Pini de putere – conțin, de exemplu, pini de împământare sau care emit 5V</a:t>
            </a:r>
          </a:p>
          <a:p>
            <a:r>
              <a:rPr lang="ro-RO" i="1" spc="100" dirty="0">
                <a:latin typeface="Sitka Banner" pitchFamily="2" charset="0"/>
                <a:ea typeface="+mj-ea"/>
                <a:cs typeface="+mj-cs"/>
              </a:rPr>
              <a:t>Pini analogici – emit un semnal continuu ce variază</a:t>
            </a:r>
          </a:p>
          <a:p>
            <a:r>
              <a:rPr lang="ro-RO" i="1" spc="100" dirty="0">
                <a:latin typeface="Sitka Banner" pitchFamily="2" charset="0"/>
                <a:ea typeface="+mj-ea"/>
                <a:cs typeface="+mj-cs"/>
              </a:rPr>
              <a:t>Pini digitali – emit semnal binar, ori 0 (zero) ori 5V</a:t>
            </a:r>
          </a:p>
        </p:txBody>
      </p:sp>
      <p:sp>
        <p:nvSpPr>
          <p:cNvPr id="21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0711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6">
            <a:extLst>
              <a:ext uri="{FF2B5EF4-FFF2-40B4-BE49-F238E27FC236}">
                <a16:creationId xmlns:a16="http://schemas.microsoft.com/office/drawing/2014/main" id="{72411438-92A5-42B0-9C54-EA4FB32ACB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78801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3862825-C012-4895-A17E-F3D1F62D89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143293"/>
            <a:ext cx="0" cy="5714707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21C81590-DEF8-F9A5-F5EC-0DFF5F8964C6}"/>
              </a:ext>
            </a:extLst>
          </p:cNvPr>
          <p:cNvSpPr txBox="1"/>
          <p:nvPr/>
        </p:nvSpPr>
        <p:spPr>
          <a:xfrm>
            <a:off x="1068497" y="2933390"/>
            <a:ext cx="5312254" cy="28613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182880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</a:pP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Pentru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programarea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plăcuței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se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folosește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un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mediu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de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dezvoltare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integrat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(IDE) special,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numit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Arduino IDE, care include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suport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pentru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limbajele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de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programare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C / C++.</a:t>
            </a: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F76C355F-28BE-46B1-9B8D-5D71A48155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76934" y="0"/>
            <a:ext cx="5215066" cy="6858000"/>
          </a:xfrm>
          <a:custGeom>
            <a:avLst/>
            <a:gdLst>
              <a:gd name="connsiteX0" fmla="*/ 2017353 w 5215066"/>
              <a:gd name="connsiteY0" fmla="*/ 0 h 6858000"/>
              <a:gd name="connsiteX1" fmla="*/ 5215066 w 5215066"/>
              <a:gd name="connsiteY1" fmla="*/ 0 h 6858000"/>
              <a:gd name="connsiteX2" fmla="*/ 5215066 w 5215066"/>
              <a:gd name="connsiteY2" fmla="*/ 6858000 h 6858000"/>
              <a:gd name="connsiteX3" fmla="*/ 1292431 w 5215066"/>
              <a:gd name="connsiteY3" fmla="*/ 6858000 h 6858000"/>
              <a:gd name="connsiteX4" fmla="*/ 1012702 w 5215066"/>
              <a:gd name="connsiteY4" fmla="*/ 6549681 h 6858000"/>
              <a:gd name="connsiteX5" fmla="*/ 0 w 5215066"/>
              <a:gd name="connsiteY5" fmla="*/ 3723759 h 6858000"/>
              <a:gd name="connsiteX6" fmla="*/ 1955279 w 5215066"/>
              <a:gd name="connsiteY6" fmla="*/ 398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15066" h="6858000">
                <a:moveTo>
                  <a:pt x="2017353" y="0"/>
                </a:moveTo>
                <a:lnTo>
                  <a:pt x="5215066" y="0"/>
                </a:lnTo>
                <a:lnTo>
                  <a:pt x="5215066" y="6858000"/>
                </a:lnTo>
                <a:lnTo>
                  <a:pt x="1292431" y="6858000"/>
                </a:lnTo>
                <a:lnTo>
                  <a:pt x="1012702" y="6549681"/>
                </a:lnTo>
                <a:cubicBezTo>
                  <a:pt x="380046" y="5781733"/>
                  <a:pt x="0" y="4797206"/>
                  <a:pt x="0" y="3723759"/>
                </a:cubicBezTo>
                <a:cubicBezTo>
                  <a:pt x="0" y="2190263"/>
                  <a:pt x="775604" y="838237"/>
                  <a:pt x="1955279" y="3986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FD414E3D-A27F-72C0-61FA-0B291D3B80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50087" y="1663890"/>
            <a:ext cx="3434963" cy="3434963"/>
          </a:xfrm>
          <a:prstGeom prst="rect">
            <a:avLst/>
          </a:prstGeom>
        </p:spPr>
      </p:pic>
      <p:sp>
        <p:nvSpPr>
          <p:cNvPr id="23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2309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 6">
            <a:extLst>
              <a:ext uri="{FF2B5EF4-FFF2-40B4-BE49-F238E27FC236}">
                <a16:creationId xmlns:a16="http://schemas.microsoft.com/office/drawing/2014/main" id="{DD4C4B28-6B4B-4445-8535-F516D74E4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0CB1C732-7193-4253-8746-850D090A6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E2E2003-D95A-F555-8269-0214326184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4" y="1143000"/>
            <a:ext cx="4358472" cy="373075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6700" i="1" kern="1200" spc="10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Mediu de programare Arduino IDE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EA63D52-C754-1EFF-7B34-6855FC1E2F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78993" y="5010912"/>
            <a:ext cx="4359700" cy="70408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200"/>
              <a:t>Descarcă</a:t>
            </a:r>
            <a:r>
              <a:rPr lang="en-US" sz="2200" dirty="0"/>
              <a:t> Arduino IDE de </a:t>
            </a:r>
            <a:r>
              <a:rPr lang="en-US" sz="2200">
                <a:hlinkClick r:id="rId3"/>
              </a:rPr>
              <a:t>aici</a:t>
            </a:r>
            <a:r>
              <a:rPr lang="en-US" sz="2200" dirty="0"/>
              <a:t>.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D81E42A3-743C-4C15-9DA8-93AA9AEBFB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143293"/>
            <a:ext cx="0" cy="5714707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Online Media 4" title="Mediu de programare Arduino IDE">
            <a:hlinkClick r:id="" action="ppaction://media"/>
            <a:extLst>
              <a:ext uri="{FF2B5EF4-FFF2-40B4-BE49-F238E27FC236}">
                <a16:creationId xmlns:a16="http://schemas.microsoft.com/office/drawing/2014/main" id="{6D3FC761-F19E-B0FB-80F2-E944FF60C6BC}"/>
              </a:ext>
            </a:extLst>
          </p:cNvPr>
          <p:cNvPicPr>
            <a:picLocks noGrp="1" noRot="1" noChangeAspect="1"/>
          </p:cNvPicPr>
          <p:nvPr>
            <p:ph sz="half" idx="2"/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6080933" y="1920762"/>
            <a:ext cx="5349066" cy="3022222"/>
          </a:xfrm>
          <a:prstGeom prst="rect">
            <a:avLst/>
          </a:prstGeom>
        </p:spPr>
      </p:pic>
      <p:sp>
        <p:nvSpPr>
          <p:cNvPr id="44" name="Freeform 6">
            <a:extLst>
              <a:ext uri="{FF2B5EF4-FFF2-40B4-BE49-F238E27FC236}">
                <a16:creationId xmlns:a16="http://schemas.microsoft.com/office/drawing/2014/main" id="{7021D92D-08FF-45A6-9109-AC9462C7E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1143293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48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Freeform 6">
            <a:extLst>
              <a:ext uri="{FF2B5EF4-FFF2-40B4-BE49-F238E27FC236}">
                <a16:creationId xmlns:a16="http://schemas.microsoft.com/office/drawing/2014/main" id="{DD4C4B28-6B4B-4445-8535-F516D74E4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CB1C732-7193-4253-8746-850D090A6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E2E2003-D95A-F555-8269-0214326184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4" y="1143000"/>
            <a:ext cx="4358472" cy="373075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7200" i="1" kern="1200" spc="10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Instalare bibliotecă MiniCore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EA63D52-C754-1EFF-7B34-6855FC1E2F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78993" y="5010912"/>
            <a:ext cx="4359700" cy="70408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2200"/>
              <a:t>Apasă </a:t>
            </a:r>
            <a:r>
              <a:rPr lang="en-US" sz="2200">
                <a:hlinkClick r:id="rId3"/>
              </a:rPr>
              <a:t>aici</a:t>
            </a:r>
            <a:r>
              <a:rPr lang="en-US" sz="2200"/>
              <a:t> pentru a descărca librăria MiniCore.</a:t>
            </a: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D81E42A3-743C-4C15-9DA8-93AA9AEBFB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8952" y="1143293"/>
            <a:ext cx="0" cy="5714707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Online Media 6" title="Instalare biblioteca MiniCore">
            <a:hlinkClick r:id="" action="ppaction://media"/>
            <a:extLst>
              <a:ext uri="{FF2B5EF4-FFF2-40B4-BE49-F238E27FC236}">
                <a16:creationId xmlns:a16="http://schemas.microsoft.com/office/drawing/2014/main" id="{BC94D33F-557A-F7BE-11CB-BF78A1FADD0A}"/>
              </a:ext>
            </a:extLst>
          </p:cNvPr>
          <p:cNvPicPr>
            <a:picLocks noGrp="1" noRot="1" noChangeAspect="1"/>
          </p:cNvPicPr>
          <p:nvPr>
            <p:ph sz="half" idx="2"/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6080933" y="1920762"/>
            <a:ext cx="5349066" cy="3022222"/>
          </a:xfrm>
          <a:prstGeom prst="rect">
            <a:avLst/>
          </a:prstGeom>
        </p:spPr>
      </p:pic>
      <p:sp>
        <p:nvSpPr>
          <p:cNvPr id="57" name="Freeform 6">
            <a:extLst>
              <a:ext uri="{FF2B5EF4-FFF2-40B4-BE49-F238E27FC236}">
                <a16:creationId xmlns:a16="http://schemas.microsoft.com/office/drawing/2014/main" id="{7021D92D-08FF-45A6-9109-AC9462C7E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1143293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5621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Freeform 6">
            <a:extLst>
              <a:ext uri="{FF2B5EF4-FFF2-40B4-BE49-F238E27FC236}">
                <a16:creationId xmlns:a16="http://schemas.microsoft.com/office/drawing/2014/main" id="{72411438-92A5-42B0-9C54-EA4FB32ACB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78801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41113FF5-9B84-4A89-BF52-EA3C7E01AA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195596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E2E2003-D95A-F555-8269-0214326184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420625"/>
            <a:ext cx="10667998" cy="132681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i="1" kern="1200" spc="100" baseline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Configurare mediu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EA63D52-C754-1EFF-7B34-6855FC1E2F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58952" y="2413169"/>
            <a:ext cx="6039340" cy="33689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0">
              <a:buFont typeface="Arial" panose="020B0604020202020204" pitchFamily="34" charset="0"/>
              <a:buNone/>
            </a:pPr>
            <a:r>
              <a:rPr lang="en-US"/>
              <a:t>Pentru</a:t>
            </a:r>
            <a:r>
              <a:rPr lang="en-US" dirty="0"/>
              <a:t> a </a:t>
            </a:r>
            <a:r>
              <a:rPr lang="en-US"/>
              <a:t>putea</a:t>
            </a:r>
            <a:r>
              <a:rPr lang="en-US" dirty="0"/>
              <a:t> </a:t>
            </a:r>
            <a:r>
              <a:rPr lang="en-US"/>
              <a:t>utiliza</a:t>
            </a:r>
            <a:r>
              <a:rPr lang="en-US" dirty="0"/>
              <a:t> </a:t>
            </a:r>
            <a:r>
              <a:rPr lang="en-US"/>
              <a:t>biblioteca</a:t>
            </a:r>
            <a:r>
              <a:rPr lang="en-US" dirty="0"/>
              <a:t> </a:t>
            </a:r>
            <a:r>
              <a:rPr lang="en-US"/>
              <a:t>descărcată</a:t>
            </a:r>
            <a:r>
              <a:rPr lang="en-US" dirty="0"/>
              <a:t> anterior </a:t>
            </a:r>
            <a:r>
              <a:rPr lang="en-US"/>
              <a:t>va</a:t>
            </a:r>
            <a:r>
              <a:rPr lang="en-US" dirty="0"/>
              <a:t> </a:t>
            </a:r>
            <a:r>
              <a:rPr lang="en-US"/>
              <a:t>trebui</a:t>
            </a:r>
            <a:r>
              <a:rPr lang="en-US" dirty="0"/>
              <a:t> </a:t>
            </a:r>
            <a:r>
              <a:rPr lang="en-US"/>
              <a:t>să</a:t>
            </a:r>
            <a:r>
              <a:rPr lang="en-US" dirty="0"/>
              <a:t> </a:t>
            </a:r>
            <a:r>
              <a:rPr lang="en-US"/>
              <a:t>configurăm</a:t>
            </a:r>
            <a:r>
              <a:rPr lang="en-US" dirty="0"/>
              <a:t> </a:t>
            </a:r>
            <a:r>
              <a:rPr lang="en-US"/>
              <a:t>mediul</a:t>
            </a:r>
            <a:r>
              <a:rPr lang="en-US" dirty="0"/>
              <a:t> de </a:t>
            </a:r>
            <a:r>
              <a:rPr lang="en-US"/>
              <a:t>dezvoltare</a:t>
            </a:r>
            <a:r>
              <a:rPr lang="en-US" dirty="0"/>
              <a:t> Arduino IDE. </a:t>
            </a:r>
            <a:r>
              <a:rPr lang="en-US"/>
              <a:t>Urmărește</a:t>
            </a:r>
            <a:r>
              <a:rPr lang="en-US" dirty="0"/>
              <a:t> un videoclip </a:t>
            </a:r>
            <a:r>
              <a:rPr lang="en-US"/>
              <a:t>pentru</a:t>
            </a:r>
            <a:r>
              <a:rPr lang="en-US" dirty="0"/>
              <a:t> a </a:t>
            </a:r>
            <a:r>
              <a:rPr lang="en-US"/>
              <a:t>vedea</a:t>
            </a:r>
            <a:r>
              <a:rPr lang="en-US" dirty="0"/>
              <a:t> </a:t>
            </a:r>
            <a:r>
              <a:rPr lang="en-US"/>
              <a:t>setările</a:t>
            </a:r>
            <a:r>
              <a:rPr lang="en-US" dirty="0"/>
              <a:t> </a:t>
            </a:r>
            <a:r>
              <a:rPr lang="en-US"/>
              <a:t>ce</a:t>
            </a:r>
            <a:r>
              <a:rPr lang="en-US" dirty="0"/>
              <a:t> </a:t>
            </a:r>
            <a:r>
              <a:rPr lang="en-US"/>
              <a:t>trebuie</a:t>
            </a:r>
            <a:r>
              <a:rPr lang="en-US" dirty="0"/>
              <a:t> </a:t>
            </a:r>
            <a:r>
              <a:rPr lang="en-US"/>
              <a:t>realizate</a:t>
            </a:r>
            <a:r>
              <a:rPr lang="en-US" dirty="0"/>
              <a:t>.</a:t>
            </a:r>
          </a:p>
        </p:txBody>
      </p:sp>
      <p:pic>
        <p:nvPicPr>
          <p:cNvPr id="6" name="Online Media 5" title="Configurare mediu Arduino IDE">
            <a:hlinkClick r:id="" action="ppaction://media"/>
            <a:extLst>
              <a:ext uri="{FF2B5EF4-FFF2-40B4-BE49-F238E27FC236}">
                <a16:creationId xmlns:a16="http://schemas.microsoft.com/office/drawing/2014/main" id="{32F32134-8C8C-1FC5-9540-0CEF0EAEB428}"/>
              </a:ext>
            </a:extLst>
          </p:cNvPr>
          <p:cNvPicPr>
            <a:picLocks noGrp="1" noRot="1" noChangeAspect="1"/>
          </p:cNvPicPr>
          <p:nvPr>
            <p:ph sz="half" idx="2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7453951" y="2975994"/>
            <a:ext cx="3973000" cy="2244745"/>
          </a:xfrm>
          <a:prstGeom prst="rect">
            <a:avLst/>
          </a:prstGeom>
        </p:spPr>
      </p:pic>
      <p:sp>
        <p:nvSpPr>
          <p:cNvPr id="66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4912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Freeform 6">
            <a:extLst>
              <a:ext uri="{FF2B5EF4-FFF2-40B4-BE49-F238E27FC236}">
                <a16:creationId xmlns:a16="http://schemas.microsoft.com/office/drawing/2014/main" id="{72411438-92A5-42B0-9C54-EA4FB32ACB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78801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C5176844-69C3-4F79-BE38-EA5BDDF4F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41113FF5-9B84-4A89-BF52-EA3C7E01AA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195596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E2E2003-D95A-F555-8269-0214326184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420625"/>
            <a:ext cx="10667998" cy="132681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i="1" kern="1200" spc="100" baseline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Conectare</a:t>
            </a:r>
            <a:r>
              <a:rPr lang="en-US" i="1" kern="1200" spc="100" baseline="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i="1" kern="1200" spc="100" baseline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placă</a:t>
            </a:r>
            <a:endParaRPr lang="en-US" i="1" kern="1200" spc="100" baseline="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EA63D52-C754-1EFF-7B34-6855FC1E2F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58952" y="2413169"/>
            <a:ext cx="6039340" cy="33689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0">
              <a:buFont typeface="Arial" panose="020B0604020202020204" pitchFamily="34" charset="0"/>
              <a:buNone/>
            </a:pPr>
            <a:r>
              <a:rPr lang="en-US"/>
              <a:t>Vom</a:t>
            </a:r>
            <a:r>
              <a:rPr lang="en-US" dirty="0"/>
              <a:t> </a:t>
            </a:r>
            <a:r>
              <a:rPr lang="en-US"/>
              <a:t>învăța</a:t>
            </a:r>
            <a:r>
              <a:rPr lang="en-US" dirty="0"/>
              <a:t> </a:t>
            </a:r>
            <a:r>
              <a:rPr lang="en-US"/>
              <a:t>să</a:t>
            </a:r>
            <a:r>
              <a:rPr lang="en-US" dirty="0"/>
              <a:t> </a:t>
            </a:r>
            <a:r>
              <a:rPr lang="en-US"/>
              <a:t>conectăm</a:t>
            </a:r>
            <a:r>
              <a:rPr lang="en-US" dirty="0"/>
              <a:t> </a:t>
            </a:r>
            <a:r>
              <a:rPr lang="en-US"/>
              <a:t>plăcuța</a:t>
            </a:r>
            <a:r>
              <a:rPr lang="en-US" dirty="0"/>
              <a:t> </a:t>
            </a:r>
            <a:r>
              <a:rPr lang="en-US"/>
              <a:t>programabilă</a:t>
            </a:r>
            <a:r>
              <a:rPr lang="en-US" dirty="0"/>
              <a:t> la calculator. Vei </a:t>
            </a:r>
            <a:r>
              <a:rPr lang="en-US"/>
              <a:t>avea</a:t>
            </a:r>
            <a:r>
              <a:rPr lang="en-US" dirty="0"/>
              <a:t> </a:t>
            </a:r>
            <a:r>
              <a:rPr lang="en-US"/>
              <a:t>nevoie</a:t>
            </a:r>
            <a:r>
              <a:rPr lang="en-US" dirty="0"/>
              <a:t> de </a:t>
            </a:r>
            <a:r>
              <a:rPr lang="en-US"/>
              <a:t>cablul</a:t>
            </a:r>
            <a:r>
              <a:rPr lang="en-US" dirty="0"/>
              <a:t> de </a:t>
            </a:r>
            <a:r>
              <a:rPr lang="en-US"/>
              <a:t>alimentare</a:t>
            </a:r>
            <a:r>
              <a:rPr lang="en-US" dirty="0"/>
              <a:t> </a:t>
            </a:r>
            <a:r>
              <a:rPr lang="en-US"/>
              <a:t>ce</a:t>
            </a:r>
            <a:r>
              <a:rPr lang="en-US" dirty="0"/>
              <a:t> vine </a:t>
            </a:r>
            <a:r>
              <a:rPr lang="en-US"/>
              <a:t>împreună</a:t>
            </a:r>
            <a:r>
              <a:rPr lang="en-US" dirty="0"/>
              <a:t> cu </a:t>
            </a:r>
            <a:r>
              <a:rPr lang="en-US"/>
              <a:t>placa</a:t>
            </a:r>
            <a:r>
              <a:rPr lang="en-US" dirty="0"/>
              <a:t>. </a:t>
            </a:r>
            <a:r>
              <a:rPr lang="en-US"/>
              <a:t>Pentru</a:t>
            </a:r>
            <a:r>
              <a:rPr lang="en-US" dirty="0"/>
              <a:t> a </a:t>
            </a:r>
            <a:r>
              <a:rPr lang="en-US"/>
              <a:t>vedea</a:t>
            </a:r>
            <a:r>
              <a:rPr lang="en-US" dirty="0"/>
              <a:t> </a:t>
            </a:r>
            <a:r>
              <a:rPr lang="en-US"/>
              <a:t>modalitatea</a:t>
            </a:r>
            <a:r>
              <a:rPr lang="en-US" dirty="0"/>
              <a:t> de </a:t>
            </a:r>
            <a:r>
              <a:rPr lang="en-US"/>
              <a:t>conectare</a:t>
            </a:r>
            <a:r>
              <a:rPr lang="en-US" dirty="0"/>
              <a:t> a </a:t>
            </a:r>
            <a:r>
              <a:rPr lang="en-US"/>
              <a:t>plăcuței</a:t>
            </a:r>
            <a:r>
              <a:rPr lang="en-US" dirty="0"/>
              <a:t> </a:t>
            </a:r>
            <a:r>
              <a:rPr lang="en-US"/>
              <a:t>accesează</a:t>
            </a:r>
            <a:r>
              <a:rPr lang="en-US" dirty="0"/>
              <a:t> </a:t>
            </a:r>
            <a:r>
              <a:rPr lang="en-US"/>
              <a:t>videoclipul</a:t>
            </a:r>
            <a:r>
              <a:rPr lang="en-US" dirty="0"/>
              <a:t> </a:t>
            </a:r>
            <a:r>
              <a:rPr lang="en-US"/>
              <a:t>alăturat.</a:t>
            </a:r>
            <a:endParaRPr lang="en-US" dirty="0"/>
          </a:p>
        </p:txBody>
      </p:sp>
      <p:pic>
        <p:nvPicPr>
          <p:cNvPr id="7" name="Online Media 6" title="Conectare placă">
            <a:hlinkClick r:id="" action="ppaction://media"/>
            <a:extLst>
              <a:ext uri="{FF2B5EF4-FFF2-40B4-BE49-F238E27FC236}">
                <a16:creationId xmlns:a16="http://schemas.microsoft.com/office/drawing/2014/main" id="{A7ADFAA5-B31F-37C4-FE76-CDF2753B15A0}"/>
              </a:ext>
            </a:extLst>
          </p:cNvPr>
          <p:cNvPicPr>
            <a:picLocks noGrp="1" noRot="1" noChangeAspect="1"/>
          </p:cNvPicPr>
          <p:nvPr>
            <p:ph sz="half" idx="2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7453951" y="2975994"/>
            <a:ext cx="3973000" cy="2244745"/>
          </a:xfrm>
          <a:prstGeom prst="rect">
            <a:avLst/>
          </a:prstGeom>
        </p:spPr>
      </p:pic>
      <p:sp>
        <p:nvSpPr>
          <p:cNvPr id="77" name="Freeform 6">
            <a:extLst>
              <a:ext uri="{FF2B5EF4-FFF2-40B4-BE49-F238E27FC236}">
                <a16:creationId xmlns:a16="http://schemas.microsoft.com/office/drawing/2014/main" id="{A101E513-AF74-4E9D-A31F-996642507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51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HeadlinesVTI">
  <a:themeElements>
    <a:clrScheme name="AnalogousFromRegularSeedRightStep">
      <a:dk1>
        <a:srgbClr val="000000"/>
      </a:dk1>
      <a:lt1>
        <a:srgbClr val="FFFFFF"/>
      </a:lt1>
      <a:dk2>
        <a:srgbClr val="1C2732"/>
      </a:dk2>
      <a:lt2>
        <a:srgbClr val="F3F0F1"/>
      </a:lt2>
      <a:accent1>
        <a:srgbClr val="21B782"/>
      </a:accent1>
      <a:accent2>
        <a:srgbClr val="14B1BC"/>
      </a:accent2>
      <a:accent3>
        <a:srgbClr val="298CE7"/>
      </a:accent3>
      <a:accent4>
        <a:srgbClr val="2E40D9"/>
      </a:accent4>
      <a:accent5>
        <a:srgbClr val="6529E7"/>
      </a:accent5>
      <a:accent6>
        <a:srgbClr val="A217D5"/>
      </a:accent6>
      <a:hlink>
        <a:srgbClr val="BF3F6C"/>
      </a:hlink>
      <a:folHlink>
        <a:srgbClr val="7F7F7F"/>
      </a:folHlink>
    </a:clrScheme>
    <a:fontScheme name="Custom 211">
      <a:majorFont>
        <a:latin typeface="Sitka Banner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8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6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dlinesVTI" id="{66EB4A02-0C0F-47F1-9F48-4E6882B9F967}" vid="{F3552358-4452-4FDA-9568-4F5DA32F7A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215</TotalTime>
  <Words>776</Words>
  <Application>Microsoft Office PowerPoint</Application>
  <PresentationFormat>Widescreen</PresentationFormat>
  <Paragraphs>58</Paragraphs>
  <Slides>22</Slides>
  <Notes>0</Notes>
  <HiddenSlides>0</HiddenSlides>
  <MMClips>9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Avenir Next LT Pro</vt:lpstr>
      <vt:lpstr>Futura</vt:lpstr>
      <vt:lpstr>Sitka Banner</vt:lpstr>
      <vt:lpstr>HeadlinesVTI</vt:lpstr>
      <vt:lpstr>Bazele plăcii programabile</vt:lpstr>
      <vt:lpstr>Placa programabilă Nextlab</vt:lpstr>
      <vt:lpstr>Principalele componente I</vt:lpstr>
      <vt:lpstr>Principalele componente II</vt:lpstr>
      <vt:lpstr>PowerPoint Presentation</vt:lpstr>
      <vt:lpstr>Mediu de programare Arduino IDE</vt:lpstr>
      <vt:lpstr>Instalare bibliotecă MiniCore</vt:lpstr>
      <vt:lpstr>Configurare mediu</vt:lpstr>
      <vt:lpstr>Conectare placă</vt:lpstr>
      <vt:lpstr>PowerPoint Presentation</vt:lpstr>
      <vt:lpstr>PowerPoint Presentation</vt:lpstr>
      <vt:lpstr>PowerPoint Presentation</vt:lpstr>
      <vt:lpstr>PowerPoint Presentation</vt:lpstr>
      <vt:lpstr>Aplicații cu LED-uri și placa programabilă</vt:lpstr>
      <vt:lpstr>Breadboard-ul </vt:lpstr>
      <vt:lpstr>Rezistorul</vt:lpstr>
      <vt:lpstr>Rezistorul</vt:lpstr>
      <vt:lpstr>LED-ul</vt:lpstr>
      <vt:lpstr>LED-ul</vt:lpstr>
      <vt:lpstr>Aplicații</vt:lpstr>
      <vt:lpstr>Aplicație: Monitorizare senzori și control LED-uri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Mihai-Nicolae Dulgheru</dc:creator>
  <cp:lastModifiedBy>Mihai-Nicolae Dulgheru</cp:lastModifiedBy>
  <cp:revision>15</cp:revision>
  <dcterms:created xsi:type="dcterms:W3CDTF">2024-12-01T16:52:51Z</dcterms:created>
  <dcterms:modified xsi:type="dcterms:W3CDTF">2024-12-01T20:28:49Z</dcterms:modified>
</cp:coreProperties>
</file>

<file path=docProps/thumbnail.jpeg>
</file>